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01" r:id="rId2"/>
    <p:sldMasterId id="2147483715" r:id="rId3"/>
  </p:sldMasterIdLst>
  <p:notesMasterIdLst>
    <p:notesMasterId r:id="rId98"/>
  </p:notesMasterIdLst>
  <p:handoutMasterIdLst>
    <p:handoutMasterId r:id="rId99"/>
  </p:handoutMasterIdLst>
  <p:sldIdLst>
    <p:sldId id="335" r:id="rId4"/>
    <p:sldId id="301" r:id="rId5"/>
    <p:sldId id="377" r:id="rId6"/>
    <p:sldId id="260" r:id="rId7"/>
    <p:sldId id="261" r:id="rId8"/>
    <p:sldId id="343" r:id="rId9"/>
    <p:sldId id="268" r:id="rId10"/>
    <p:sldId id="416" r:id="rId11"/>
    <p:sldId id="417" r:id="rId12"/>
    <p:sldId id="271" r:id="rId13"/>
    <p:sldId id="272" r:id="rId14"/>
    <p:sldId id="274" r:id="rId15"/>
    <p:sldId id="273" r:id="rId16"/>
    <p:sldId id="340" r:id="rId17"/>
    <p:sldId id="275" r:id="rId18"/>
    <p:sldId id="276" r:id="rId19"/>
    <p:sldId id="372" r:id="rId20"/>
    <p:sldId id="424" r:id="rId21"/>
    <p:sldId id="419" r:id="rId22"/>
    <p:sldId id="360" r:id="rId23"/>
    <p:sldId id="361" r:id="rId24"/>
    <p:sldId id="362" r:id="rId25"/>
    <p:sldId id="365" r:id="rId26"/>
    <p:sldId id="363" r:id="rId27"/>
    <p:sldId id="364" r:id="rId28"/>
    <p:sldId id="426" r:id="rId29"/>
    <p:sldId id="427" r:id="rId30"/>
    <p:sldId id="428" r:id="rId31"/>
    <p:sldId id="425" r:id="rId32"/>
    <p:sldId id="366" r:id="rId33"/>
    <p:sldId id="367" r:id="rId34"/>
    <p:sldId id="368" r:id="rId35"/>
    <p:sldId id="420" r:id="rId36"/>
    <p:sldId id="421" r:id="rId37"/>
    <p:sldId id="370" r:id="rId38"/>
    <p:sldId id="429" r:id="rId39"/>
    <p:sldId id="371" r:id="rId40"/>
    <p:sldId id="418" r:id="rId41"/>
    <p:sldId id="300" r:id="rId42"/>
    <p:sldId id="263" r:id="rId43"/>
    <p:sldId id="264" r:id="rId44"/>
    <p:sldId id="265" r:id="rId45"/>
    <p:sldId id="298" r:id="rId46"/>
    <p:sldId id="299" r:id="rId47"/>
    <p:sldId id="333" r:id="rId48"/>
    <p:sldId id="266" r:id="rId49"/>
    <p:sldId id="312" r:id="rId50"/>
    <p:sldId id="313" r:id="rId51"/>
    <p:sldId id="314" r:id="rId52"/>
    <p:sldId id="315" r:id="rId53"/>
    <p:sldId id="316" r:id="rId54"/>
    <p:sldId id="317" r:id="rId55"/>
    <p:sldId id="422" r:id="rId56"/>
    <p:sldId id="423" r:id="rId57"/>
    <p:sldId id="435" r:id="rId58"/>
    <p:sldId id="430" r:id="rId59"/>
    <p:sldId id="431" r:id="rId60"/>
    <p:sldId id="432" r:id="rId61"/>
    <p:sldId id="433" r:id="rId62"/>
    <p:sldId id="434" r:id="rId63"/>
    <p:sldId id="436" r:id="rId64"/>
    <p:sldId id="437" r:id="rId65"/>
    <p:sldId id="438" r:id="rId66"/>
    <p:sldId id="439" r:id="rId67"/>
    <p:sldId id="440" r:id="rId68"/>
    <p:sldId id="441" r:id="rId69"/>
    <p:sldId id="444" r:id="rId70"/>
    <p:sldId id="295" r:id="rId71"/>
    <p:sldId id="319" r:id="rId72"/>
    <p:sldId id="442" r:id="rId73"/>
    <p:sldId id="443" r:id="rId74"/>
    <p:sldId id="296" r:id="rId75"/>
    <p:sldId id="465"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3" r:id="rId94"/>
    <p:sldId id="466" r:id="rId95"/>
    <p:sldId id="464" r:id="rId96"/>
    <p:sldId id="336" r:id="rId9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6" autoAdjust="0"/>
    <p:restoredTop sz="85849" autoAdjust="0"/>
  </p:normalViewPr>
  <p:slideViewPr>
    <p:cSldViewPr snapToGrid="0" snapToObjects="1">
      <p:cViewPr varScale="1">
        <p:scale>
          <a:sx n="89" d="100"/>
          <a:sy n="89" d="100"/>
        </p:scale>
        <p:origin x="-584" y="-96"/>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printerSettings" Target="printerSettings/printerSettings1.bin"/><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3EE00-FD8D-491D-8B45-5E3DCA2D5AC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E4EA5C9-C035-4121-B195-9B1EFC8CA607}">
      <dgm:prSet phldrT="[Text]" custT="1"/>
      <dgm:spPr>
        <a:solidFill>
          <a:schemeClr val="bg1">
            <a:lumMod val="75000"/>
          </a:schemeClr>
        </a:solidFill>
      </dgm:spPr>
      <dgm:t>
        <a:bodyPr/>
        <a:lstStyle/>
        <a:p>
          <a:r>
            <a:rPr lang="en-US" sz="1600" b="1" dirty="0" smtClean="0">
              <a:solidFill>
                <a:srgbClr val="C00000"/>
              </a:solidFill>
            </a:rPr>
            <a:t>Learning Design</a:t>
          </a:r>
          <a:endParaRPr lang="en-US" sz="1600" b="1" dirty="0">
            <a:solidFill>
              <a:srgbClr val="C00000"/>
            </a:solidFill>
          </a:endParaRPr>
        </a:p>
      </dgm:t>
    </dgm:pt>
    <dgm:pt modelId="{A7AFC108-6F40-4593-98CD-ADBC51E3AC49}" type="parTrans" cxnId="{5DE7E4F9-ED2C-4FE4-A33D-6A827D0AE3B0}">
      <dgm:prSet/>
      <dgm:spPr/>
      <dgm:t>
        <a:bodyPr/>
        <a:lstStyle/>
        <a:p>
          <a:endParaRPr lang="en-US"/>
        </a:p>
      </dgm:t>
    </dgm:pt>
    <dgm:pt modelId="{33074C59-AD90-4D08-86BE-3E9E35756B51}" type="sibTrans" cxnId="{5DE7E4F9-ED2C-4FE4-A33D-6A827D0AE3B0}">
      <dgm:prSet/>
      <dgm:spPr/>
      <dgm:t>
        <a:bodyPr/>
        <a:lstStyle/>
        <a:p>
          <a:endParaRPr lang="en-US"/>
        </a:p>
      </dgm:t>
    </dgm:pt>
    <dgm:pt modelId="{C2F8E471-9804-4ED3-BFD0-80D379891C98}">
      <dgm:prSet phldrT="[Text]" custT="1"/>
      <dgm:spPr>
        <a:solidFill>
          <a:schemeClr val="bg1">
            <a:lumMod val="75000"/>
          </a:schemeClr>
        </a:solidFill>
      </dgm:spPr>
      <dgm:t>
        <a:bodyPr/>
        <a:lstStyle/>
        <a:p>
          <a:r>
            <a:rPr lang="en-US" sz="1400" dirty="0" smtClean="0">
              <a:solidFill>
                <a:srgbClr val="C00000"/>
              </a:solidFill>
            </a:rPr>
            <a:t>Behavioral Science</a:t>
          </a:r>
          <a:endParaRPr lang="en-US" sz="1400" dirty="0">
            <a:solidFill>
              <a:srgbClr val="C00000"/>
            </a:solidFill>
          </a:endParaRPr>
        </a:p>
      </dgm:t>
    </dgm:pt>
    <dgm:pt modelId="{7BB9AB4F-7D25-4D53-8404-F05128D7D229}" type="parTrans" cxnId="{33234F07-2936-4413-817C-8EF161ADA112}">
      <dgm:prSet/>
      <dgm:spPr/>
      <dgm:t>
        <a:bodyPr/>
        <a:lstStyle/>
        <a:p>
          <a:endParaRPr lang="en-US"/>
        </a:p>
      </dgm:t>
    </dgm:pt>
    <dgm:pt modelId="{CE93B29E-F9CB-4C56-829E-C3B9E55FCC0C}" type="sibTrans" cxnId="{33234F07-2936-4413-817C-8EF161ADA112}">
      <dgm:prSet/>
      <dgm:spPr/>
      <dgm:t>
        <a:bodyPr/>
        <a:lstStyle/>
        <a:p>
          <a:endParaRPr lang="en-US"/>
        </a:p>
      </dgm:t>
    </dgm:pt>
    <dgm:pt modelId="{C372692E-DBE8-4E7A-B58F-AB491B3E5155}">
      <dgm:prSet phldrT="[Text]" custT="1"/>
      <dgm:spPr>
        <a:solidFill>
          <a:schemeClr val="bg1">
            <a:lumMod val="75000"/>
          </a:schemeClr>
        </a:solidFill>
      </dgm:spPr>
      <dgm:t>
        <a:bodyPr/>
        <a:lstStyle/>
        <a:p>
          <a:r>
            <a:rPr lang="en-US" sz="1400" dirty="0" smtClean="0">
              <a:solidFill>
                <a:srgbClr val="C00000"/>
              </a:solidFill>
            </a:rPr>
            <a:t>Cognitive Psychology</a:t>
          </a:r>
          <a:endParaRPr lang="en-US" sz="1400" dirty="0">
            <a:solidFill>
              <a:srgbClr val="C00000"/>
            </a:solidFill>
          </a:endParaRPr>
        </a:p>
      </dgm:t>
    </dgm:pt>
    <dgm:pt modelId="{E45E5850-7A16-4B4F-A44C-D5EA028F26E6}" type="parTrans" cxnId="{296E2F98-7203-49FD-92E7-86CEA4C4DE37}">
      <dgm:prSet/>
      <dgm:spPr/>
      <dgm:t>
        <a:bodyPr/>
        <a:lstStyle/>
        <a:p>
          <a:endParaRPr lang="en-US"/>
        </a:p>
      </dgm:t>
    </dgm:pt>
    <dgm:pt modelId="{0476E1DB-5169-4F41-A3D4-3F6B60C2DE61}" type="sibTrans" cxnId="{296E2F98-7203-49FD-92E7-86CEA4C4DE37}">
      <dgm:prSet/>
      <dgm:spPr/>
      <dgm:t>
        <a:bodyPr/>
        <a:lstStyle/>
        <a:p>
          <a:endParaRPr lang="en-US"/>
        </a:p>
      </dgm:t>
    </dgm:pt>
    <dgm:pt modelId="{FB10DFD6-8856-4254-99C5-D9AA92A6B083}">
      <dgm:prSet phldrT="[Text]" custT="1"/>
      <dgm:spPr>
        <a:solidFill>
          <a:schemeClr val="bg1">
            <a:lumMod val="75000"/>
          </a:schemeClr>
        </a:solidFill>
      </dgm:spPr>
      <dgm:t>
        <a:bodyPr/>
        <a:lstStyle/>
        <a:p>
          <a:r>
            <a:rPr lang="en-US" sz="1400" dirty="0" smtClean="0">
              <a:solidFill>
                <a:srgbClr val="C00000"/>
              </a:solidFill>
            </a:rPr>
            <a:t>Education Theory</a:t>
          </a:r>
          <a:endParaRPr lang="en-US" sz="1400" dirty="0">
            <a:solidFill>
              <a:srgbClr val="C00000"/>
            </a:solidFill>
          </a:endParaRPr>
        </a:p>
      </dgm:t>
    </dgm:pt>
    <dgm:pt modelId="{0951C43A-B632-4679-AB89-068487621353}" type="parTrans" cxnId="{67F68FB3-5833-4BD6-B453-679E266EE59E}">
      <dgm:prSet/>
      <dgm:spPr/>
      <dgm:t>
        <a:bodyPr/>
        <a:lstStyle/>
        <a:p>
          <a:endParaRPr lang="en-US"/>
        </a:p>
      </dgm:t>
    </dgm:pt>
    <dgm:pt modelId="{AFC41854-B80D-4878-818A-01BC8D2DBBB3}" type="sibTrans" cxnId="{67F68FB3-5833-4BD6-B453-679E266EE59E}">
      <dgm:prSet/>
      <dgm:spPr/>
      <dgm:t>
        <a:bodyPr/>
        <a:lstStyle/>
        <a:p>
          <a:endParaRPr lang="en-US"/>
        </a:p>
      </dgm:t>
    </dgm:pt>
    <dgm:pt modelId="{8E4CE619-6897-4077-8124-A26D35BD9133}">
      <dgm:prSet phldrT="[Text]" custT="1"/>
      <dgm:spPr>
        <a:solidFill>
          <a:schemeClr val="bg1">
            <a:lumMod val="75000"/>
          </a:schemeClr>
        </a:solidFill>
      </dgm:spPr>
      <dgm:t>
        <a:bodyPr/>
        <a:lstStyle/>
        <a:p>
          <a:r>
            <a:rPr lang="en-US" sz="1400" dirty="0" smtClean="0">
              <a:solidFill>
                <a:srgbClr val="C00000"/>
              </a:solidFill>
            </a:rPr>
            <a:t>Instructional Design</a:t>
          </a:r>
          <a:endParaRPr lang="en-US" sz="1400" dirty="0">
            <a:solidFill>
              <a:srgbClr val="C00000"/>
            </a:solidFill>
          </a:endParaRPr>
        </a:p>
      </dgm:t>
    </dgm:pt>
    <dgm:pt modelId="{CCC16F8E-560E-40FF-A10F-87D9A73605E9}" type="parTrans" cxnId="{820B16B2-2574-4687-80F6-BBC8B1AF6B5E}">
      <dgm:prSet/>
      <dgm:spPr/>
      <dgm:t>
        <a:bodyPr/>
        <a:lstStyle/>
        <a:p>
          <a:endParaRPr lang="en-US"/>
        </a:p>
      </dgm:t>
    </dgm:pt>
    <dgm:pt modelId="{E3ABBB74-9823-4429-9E2C-D166380EF4B8}" type="sibTrans" cxnId="{820B16B2-2574-4687-80F6-BBC8B1AF6B5E}">
      <dgm:prSet/>
      <dgm:spPr/>
      <dgm:t>
        <a:bodyPr/>
        <a:lstStyle/>
        <a:p>
          <a:endParaRPr lang="en-US"/>
        </a:p>
      </dgm:t>
    </dgm:pt>
    <dgm:pt modelId="{4639A614-F661-47E2-A47E-89470EC6AAAF}" type="pres">
      <dgm:prSet presAssocID="{EC53EE00-FD8D-491D-8B45-5E3DCA2D5AC4}" presName="Name0" presStyleCnt="0">
        <dgm:presLayoutVars>
          <dgm:chMax val="1"/>
          <dgm:dir/>
          <dgm:animLvl val="ctr"/>
          <dgm:resizeHandles val="exact"/>
        </dgm:presLayoutVars>
      </dgm:prSet>
      <dgm:spPr/>
      <dgm:t>
        <a:bodyPr/>
        <a:lstStyle/>
        <a:p>
          <a:endParaRPr lang="en-US"/>
        </a:p>
      </dgm:t>
    </dgm:pt>
    <dgm:pt modelId="{D46EA31D-9524-451D-8993-FD645F01DAAC}" type="pres">
      <dgm:prSet presAssocID="{AE4EA5C9-C035-4121-B195-9B1EFC8CA607}" presName="centerShape" presStyleLbl="node0" presStyleIdx="0" presStyleCnt="1"/>
      <dgm:spPr/>
      <dgm:t>
        <a:bodyPr/>
        <a:lstStyle/>
        <a:p>
          <a:endParaRPr lang="en-US"/>
        </a:p>
      </dgm:t>
    </dgm:pt>
    <dgm:pt modelId="{164A50E3-F6A8-4A42-9760-78374D5B8B1B}" type="pres">
      <dgm:prSet presAssocID="{C2F8E471-9804-4ED3-BFD0-80D379891C98}" presName="node" presStyleLbl="node1" presStyleIdx="0" presStyleCnt="4" custScaleX="152391">
        <dgm:presLayoutVars>
          <dgm:bulletEnabled val="1"/>
        </dgm:presLayoutVars>
      </dgm:prSet>
      <dgm:spPr/>
      <dgm:t>
        <a:bodyPr/>
        <a:lstStyle/>
        <a:p>
          <a:endParaRPr lang="en-US"/>
        </a:p>
      </dgm:t>
    </dgm:pt>
    <dgm:pt modelId="{B7FF2034-13A9-432A-B9BE-29D469A8B028}" type="pres">
      <dgm:prSet presAssocID="{C2F8E471-9804-4ED3-BFD0-80D379891C98}" presName="dummy" presStyleCnt="0"/>
      <dgm:spPr/>
    </dgm:pt>
    <dgm:pt modelId="{83FDB343-AB08-4F7F-B1A1-A5EAF183EFCE}" type="pres">
      <dgm:prSet presAssocID="{CE93B29E-F9CB-4C56-829E-C3B9E55FCC0C}" presName="sibTrans" presStyleLbl="sibTrans2D1" presStyleIdx="0" presStyleCnt="4"/>
      <dgm:spPr/>
      <dgm:t>
        <a:bodyPr/>
        <a:lstStyle/>
        <a:p>
          <a:endParaRPr lang="en-US"/>
        </a:p>
      </dgm:t>
    </dgm:pt>
    <dgm:pt modelId="{DC648347-0DA1-47D9-9CA9-39730C67B558}" type="pres">
      <dgm:prSet presAssocID="{C372692E-DBE8-4E7A-B58F-AB491B3E5155}" presName="node" presStyleLbl="node1" presStyleIdx="1" presStyleCnt="4" custScaleX="152391">
        <dgm:presLayoutVars>
          <dgm:bulletEnabled val="1"/>
        </dgm:presLayoutVars>
      </dgm:prSet>
      <dgm:spPr/>
      <dgm:t>
        <a:bodyPr/>
        <a:lstStyle/>
        <a:p>
          <a:endParaRPr lang="en-US"/>
        </a:p>
      </dgm:t>
    </dgm:pt>
    <dgm:pt modelId="{C33CE07B-4826-4C30-9C17-C35A103038AA}" type="pres">
      <dgm:prSet presAssocID="{C372692E-DBE8-4E7A-B58F-AB491B3E5155}" presName="dummy" presStyleCnt="0"/>
      <dgm:spPr/>
    </dgm:pt>
    <dgm:pt modelId="{71137BEB-AFD2-4DC1-9F7E-9ADB55017D22}" type="pres">
      <dgm:prSet presAssocID="{0476E1DB-5169-4F41-A3D4-3F6B60C2DE61}" presName="sibTrans" presStyleLbl="sibTrans2D1" presStyleIdx="1" presStyleCnt="4"/>
      <dgm:spPr/>
      <dgm:t>
        <a:bodyPr/>
        <a:lstStyle/>
        <a:p>
          <a:endParaRPr lang="en-US"/>
        </a:p>
      </dgm:t>
    </dgm:pt>
    <dgm:pt modelId="{A1249187-6FCD-4E94-AF32-F8442BA16B7B}" type="pres">
      <dgm:prSet presAssocID="{FB10DFD6-8856-4254-99C5-D9AA92A6B083}" presName="node" presStyleLbl="node1" presStyleIdx="2" presStyleCnt="4" custScaleX="152391">
        <dgm:presLayoutVars>
          <dgm:bulletEnabled val="1"/>
        </dgm:presLayoutVars>
      </dgm:prSet>
      <dgm:spPr/>
      <dgm:t>
        <a:bodyPr/>
        <a:lstStyle/>
        <a:p>
          <a:endParaRPr lang="en-US"/>
        </a:p>
      </dgm:t>
    </dgm:pt>
    <dgm:pt modelId="{F9E4F1F7-8315-4D3B-968B-2AA5C3B2448B}" type="pres">
      <dgm:prSet presAssocID="{FB10DFD6-8856-4254-99C5-D9AA92A6B083}" presName="dummy" presStyleCnt="0"/>
      <dgm:spPr/>
    </dgm:pt>
    <dgm:pt modelId="{A8012390-6F24-4290-A2D2-D84F91ADFF0A}" type="pres">
      <dgm:prSet presAssocID="{AFC41854-B80D-4878-818A-01BC8D2DBBB3}" presName="sibTrans" presStyleLbl="sibTrans2D1" presStyleIdx="2" presStyleCnt="4"/>
      <dgm:spPr/>
      <dgm:t>
        <a:bodyPr/>
        <a:lstStyle/>
        <a:p>
          <a:endParaRPr lang="en-US"/>
        </a:p>
      </dgm:t>
    </dgm:pt>
    <dgm:pt modelId="{DB1C6412-CE0A-4B2F-A7E9-3D88497D226C}" type="pres">
      <dgm:prSet presAssocID="{8E4CE619-6897-4077-8124-A26D35BD9133}" presName="node" presStyleLbl="node1" presStyleIdx="3" presStyleCnt="4" custScaleX="152391">
        <dgm:presLayoutVars>
          <dgm:bulletEnabled val="1"/>
        </dgm:presLayoutVars>
      </dgm:prSet>
      <dgm:spPr/>
      <dgm:t>
        <a:bodyPr/>
        <a:lstStyle/>
        <a:p>
          <a:endParaRPr lang="en-US"/>
        </a:p>
      </dgm:t>
    </dgm:pt>
    <dgm:pt modelId="{B778254A-8641-4C31-9C1C-DD95E0DA17B1}" type="pres">
      <dgm:prSet presAssocID="{8E4CE619-6897-4077-8124-A26D35BD9133}" presName="dummy" presStyleCnt="0"/>
      <dgm:spPr/>
    </dgm:pt>
    <dgm:pt modelId="{3214A2E8-C5A7-4F5F-A7AC-693221F4B48F}" type="pres">
      <dgm:prSet presAssocID="{E3ABBB74-9823-4429-9E2C-D166380EF4B8}" presName="sibTrans" presStyleLbl="sibTrans2D1" presStyleIdx="3" presStyleCnt="4"/>
      <dgm:spPr/>
      <dgm:t>
        <a:bodyPr/>
        <a:lstStyle/>
        <a:p>
          <a:endParaRPr lang="en-US"/>
        </a:p>
      </dgm:t>
    </dgm:pt>
  </dgm:ptLst>
  <dgm:cxnLst>
    <dgm:cxn modelId="{E8336F9B-93E5-1F4F-AC03-DDBBD32616D3}" type="presOf" srcId="{C2F8E471-9804-4ED3-BFD0-80D379891C98}" destId="{164A50E3-F6A8-4A42-9760-78374D5B8B1B}" srcOrd="0" destOrd="0" presId="urn:microsoft.com/office/officeart/2005/8/layout/radial6"/>
    <dgm:cxn modelId="{072FF3B7-F0ED-F94D-B315-B3FC31EA0923}" type="presOf" srcId="{CE93B29E-F9CB-4C56-829E-C3B9E55FCC0C}" destId="{83FDB343-AB08-4F7F-B1A1-A5EAF183EFCE}" srcOrd="0" destOrd="0" presId="urn:microsoft.com/office/officeart/2005/8/layout/radial6"/>
    <dgm:cxn modelId="{C91D472F-4E4E-F74A-87FC-044132C7D988}" type="presOf" srcId="{EC53EE00-FD8D-491D-8B45-5E3DCA2D5AC4}" destId="{4639A614-F661-47E2-A47E-89470EC6AAAF}" srcOrd="0" destOrd="0" presId="urn:microsoft.com/office/officeart/2005/8/layout/radial6"/>
    <dgm:cxn modelId="{67F68FB3-5833-4BD6-B453-679E266EE59E}" srcId="{AE4EA5C9-C035-4121-B195-9B1EFC8CA607}" destId="{FB10DFD6-8856-4254-99C5-D9AA92A6B083}" srcOrd="2" destOrd="0" parTransId="{0951C43A-B632-4679-AB89-068487621353}" sibTransId="{AFC41854-B80D-4878-818A-01BC8D2DBBB3}"/>
    <dgm:cxn modelId="{33234F07-2936-4413-817C-8EF161ADA112}" srcId="{AE4EA5C9-C035-4121-B195-9B1EFC8CA607}" destId="{C2F8E471-9804-4ED3-BFD0-80D379891C98}" srcOrd="0" destOrd="0" parTransId="{7BB9AB4F-7D25-4D53-8404-F05128D7D229}" sibTransId="{CE93B29E-F9CB-4C56-829E-C3B9E55FCC0C}"/>
    <dgm:cxn modelId="{5DE7E4F9-ED2C-4FE4-A33D-6A827D0AE3B0}" srcId="{EC53EE00-FD8D-491D-8B45-5E3DCA2D5AC4}" destId="{AE4EA5C9-C035-4121-B195-9B1EFC8CA607}" srcOrd="0" destOrd="0" parTransId="{A7AFC108-6F40-4593-98CD-ADBC51E3AC49}" sibTransId="{33074C59-AD90-4D08-86BE-3E9E35756B51}"/>
    <dgm:cxn modelId="{B5760004-8E41-064D-BC7C-1662758AC0D8}" type="presOf" srcId="{FB10DFD6-8856-4254-99C5-D9AA92A6B083}" destId="{A1249187-6FCD-4E94-AF32-F8442BA16B7B}" srcOrd="0" destOrd="0" presId="urn:microsoft.com/office/officeart/2005/8/layout/radial6"/>
    <dgm:cxn modelId="{01E5E602-7D5B-864E-B7BA-88A4E364DFD3}" type="presOf" srcId="{0476E1DB-5169-4F41-A3D4-3F6B60C2DE61}" destId="{71137BEB-AFD2-4DC1-9F7E-9ADB55017D22}" srcOrd="0" destOrd="0" presId="urn:microsoft.com/office/officeart/2005/8/layout/radial6"/>
    <dgm:cxn modelId="{E2C5028F-56A2-9245-82FD-B17BADB2A716}" type="presOf" srcId="{C372692E-DBE8-4E7A-B58F-AB491B3E5155}" destId="{DC648347-0DA1-47D9-9CA9-39730C67B558}" srcOrd="0" destOrd="0" presId="urn:microsoft.com/office/officeart/2005/8/layout/radial6"/>
    <dgm:cxn modelId="{0F0764E9-CC2C-F641-9ACE-7FC2457DABA2}" type="presOf" srcId="{AE4EA5C9-C035-4121-B195-9B1EFC8CA607}" destId="{D46EA31D-9524-451D-8993-FD645F01DAAC}" srcOrd="0" destOrd="0" presId="urn:microsoft.com/office/officeart/2005/8/layout/radial6"/>
    <dgm:cxn modelId="{0CAD8A33-D29F-9842-BBA4-E513274EE0F8}" type="presOf" srcId="{8E4CE619-6897-4077-8124-A26D35BD9133}" destId="{DB1C6412-CE0A-4B2F-A7E9-3D88497D226C}" srcOrd="0" destOrd="0" presId="urn:microsoft.com/office/officeart/2005/8/layout/radial6"/>
    <dgm:cxn modelId="{F4DF1767-9854-584E-B297-507B8645C488}" type="presOf" srcId="{AFC41854-B80D-4878-818A-01BC8D2DBBB3}" destId="{A8012390-6F24-4290-A2D2-D84F91ADFF0A}" srcOrd="0" destOrd="0" presId="urn:microsoft.com/office/officeart/2005/8/layout/radial6"/>
    <dgm:cxn modelId="{53AAA7B7-C4B5-FF45-B3F5-48F183B355B0}" type="presOf" srcId="{E3ABBB74-9823-4429-9E2C-D166380EF4B8}" destId="{3214A2E8-C5A7-4F5F-A7AC-693221F4B48F}" srcOrd="0" destOrd="0" presId="urn:microsoft.com/office/officeart/2005/8/layout/radial6"/>
    <dgm:cxn modelId="{296E2F98-7203-49FD-92E7-86CEA4C4DE37}" srcId="{AE4EA5C9-C035-4121-B195-9B1EFC8CA607}" destId="{C372692E-DBE8-4E7A-B58F-AB491B3E5155}" srcOrd="1" destOrd="0" parTransId="{E45E5850-7A16-4B4F-A44C-D5EA028F26E6}" sibTransId="{0476E1DB-5169-4F41-A3D4-3F6B60C2DE61}"/>
    <dgm:cxn modelId="{820B16B2-2574-4687-80F6-BBC8B1AF6B5E}" srcId="{AE4EA5C9-C035-4121-B195-9B1EFC8CA607}" destId="{8E4CE619-6897-4077-8124-A26D35BD9133}" srcOrd="3" destOrd="0" parTransId="{CCC16F8E-560E-40FF-A10F-87D9A73605E9}" sibTransId="{E3ABBB74-9823-4429-9E2C-D166380EF4B8}"/>
    <dgm:cxn modelId="{D2BE747E-7A57-F547-8B60-F3946DBB5BB8}" type="presParOf" srcId="{4639A614-F661-47E2-A47E-89470EC6AAAF}" destId="{D46EA31D-9524-451D-8993-FD645F01DAAC}" srcOrd="0" destOrd="0" presId="urn:microsoft.com/office/officeart/2005/8/layout/radial6"/>
    <dgm:cxn modelId="{5FE44C96-C07C-0E47-9321-E4B7E8AD594A}" type="presParOf" srcId="{4639A614-F661-47E2-A47E-89470EC6AAAF}" destId="{164A50E3-F6A8-4A42-9760-78374D5B8B1B}" srcOrd="1" destOrd="0" presId="urn:microsoft.com/office/officeart/2005/8/layout/radial6"/>
    <dgm:cxn modelId="{BB1AC5E2-DCB6-CD4B-8A64-817FCB9648CE}" type="presParOf" srcId="{4639A614-F661-47E2-A47E-89470EC6AAAF}" destId="{B7FF2034-13A9-432A-B9BE-29D469A8B028}" srcOrd="2" destOrd="0" presId="urn:microsoft.com/office/officeart/2005/8/layout/radial6"/>
    <dgm:cxn modelId="{CC6DB714-D1B7-DD4F-A49E-DF2EEBAF4C8B}" type="presParOf" srcId="{4639A614-F661-47E2-A47E-89470EC6AAAF}" destId="{83FDB343-AB08-4F7F-B1A1-A5EAF183EFCE}" srcOrd="3" destOrd="0" presId="urn:microsoft.com/office/officeart/2005/8/layout/radial6"/>
    <dgm:cxn modelId="{D0FC0248-3F0A-674E-9473-A92657F7310D}" type="presParOf" srcId="{4639A614-F661-47E2-A47E-89470EC6AAAF}" destId="{DC648347-0DA1-47D9-9CA9-39730C67B558}" srcOrd="4" destOrd="0" presId="urn:microsoft.com/office/officeart/2005/8/layout/radial6"/>
    <dgm:cxn modelId="{0B5DBF23-E54E-974D-BD31-F9F773A76B8E}" type="presParOf" srcId="{4639A614-F661-47E2-A47E-89470EC6AAAF}" destId="{C33CE07B-4826-4C30-9C17-C35A103038AA}" srcOrd="5" destOrd="0" presId="urn:microsoft.com/office/officeart/2005/8/layout/radial6"/>
    <dgm:cxn modelId="{63B22A6F-2179-FD48-8F39-683A8586BC08}" type="presParOf" srcId="{4639A614-F661-47E2-A47E-89470EC6AAAF}" destId="{71137BEB-AFD2-4DC1-9F7E-9ADB55017D22}" srcOrd="6" destOrd="0" presId="urn:microsoft.com/office/officeart/2005/8/layout/radial6"/>
    <dgm:cxn modelId="{E8050875-4F23-604B-8AE7-5AD5F2DA3C04}" type="presParOf" srcId="{4639A614-F661-47E2-A47E-89470EC6AAAF}" destId="{A1249187-6FCD-4E94-AF32-F8442BA16B7B}" srcOrd="7" destOrd="0" presId="urn:microsoft.com/office/officeart/2005/8/layout/radial6"/>
    <dgm:cxn modelId="{77266D92-8F02-6341-9265-6BCBBEE40622}" type="presParOf" srcId="{4639A614-F661-47E2-A47E-89470EC6AAAF}" destId="{F9E4F1F7-8315-4D3B-968B-2AA5C3B2448B}" srcOrd="8" destOrd="0" presId="urn:microsoft.com/office/officeart/2005/8/layout/radial6"/>
    <dgm:cxn modelId="{E3E1AC4A-72F0-5F4D-A807-DD4326463A9B}" type="presParOf" srcId="{4639A614-F661-47E2-A47E-89470EC6AAAF}" destId="{A8012390-6F24-4290-A2D2-D84F91ADFF0A}" srcOrd="9" destOrd="0" presId="urn:microsoft.com/office/officeart/2005/8/layout/radial6"/>
    <dgm:cxn modelId="{937F22A4-4AAC-CB4F-8488-9A95A1C5863E}" type="presParOf" srcId="{4639A614-F661-47E2-A47E-89470EC6AAAF}" destId="{DB1C6412-CE0A-4B2F-A7E9-3D88497D226C}" srcOrd="10" destOrd="0" presId="urn:microsoft.com/office/officeart/2005/8/layout/radial6"/>
    <dgm:cxn modelId="{5BE0BEAF-F524-7B46-82B3-56B89C757AD5}" type="presParOf" srcId="{4639A614-F661-47E2-A47E-89470EC6AAAF}" destId="{B778254A-8641-4C31-9C1C-DD95E0DA17B1}" srcOrd="11" destOrd="0" presId="urn:microsoft.com/office/officeart/2005/8/layout/radial6"/>
    <dgm:cxn modelId="{31783E41-F96D-C54E-A860-991BA211E274}" type="presParOf" srcId="{4639A614-F661-47E2-A47E-89470EC6AAAF}" destId="{3214A2E8-C5A7-4F5F-A7AC-693221F4B4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A2E8-C5A7-4F5F-A7AC-693221F4B48F}">
      <dsp:nvSpPr>
        <dsp:cNvPr id="0" name=""/>
        <dsp:cNvSpPr/>
      </dsp:nvSpPr>
      <dsp:spPr>
        <a:xfrm>
          <a:off x="2545730" y="526430"/>
          <a:ext cx="3519138" cy="3519138"/>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012390-6F24-4290-A2D2-D84F91ADFF0A}">
      <dsp:nvSpPr>
        <dsp:cNvPr id="0" name=""/>
        <dsp:cNvSpPr/>
      </dsp:nvSpPr>
      <dsp:spPr>
        <a:xfrm>
          <a:off x="2545730" y="526430"/>
          <a:ext cx="3519138" cy="3519138"/>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137BEB-AFD2-4DC1-9F7E-9ADB55017D22}">
      <dsp:nvSpPr>
        <dsp:cNvPr id="0" name=""/>
        <dsp:cNvSpPr/>
      </dsp:nvSpPr>
      <dsp:spPr>
        <a:xfrm>
          <a:off x="2545730" y="526430"/>
          <a:ext cx="3519138" cy="3519138"/>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DB343-AB08-4F7F-B1A1-A5EAF183EFCE}">
      <dsp:nvSpPr>
        <dsp:cNvPr id="0" name=""/>
        <dsp:cNvSpPr/>
      </dsp:nvSpPr>
      <dsp:spPr>
        <a:xfrm>
          <a:off x="2545730" y="526430"/>
          <a:ext cx="3519138" cy="3519138"/>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6EA31D-9524-451D-8993-FD645F01DAAC}">
      <dsp:nvSpPr>
        <dsp:cNvPr id="0" name=""/>
        <dsp:cNvSpPr/>
      </dsp:nvSpPr>
      <dsp:spPr>
        <a:xfrm>
          <a:off x="3495954" y="1476654"/>
          <a:ext cx="1618691" cy="1618691"/>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C00000"/>
              </a:solidFill>
            </a:rPr>
            <a:t>Learning Design</a:t>
          </a:r>
          <a:endParaRPr lang="en-US" sz="1600" b="1" kern="1200" dirty="0">
            <a:solidFill>
              <a:srgbClr val="C00000"/>
            </a:solidFill>
          </a:endParaRPr>
        </a:p>
      </dsp:txBody>
      <dsp:txXfrm>
        <a:off x="3733006" y="1713706"/>
        <a:ext cx="1144587" cy="1144587"/>
      </dsp:txXfrm>
    </dsp:sp>
    <dsp:sp modelId="{164A50E3-F6A8-4A42-9760-78374D5B8B1B}">
      <dsp:nvSpPr>
        <dsp:cNvPr id="0" name=""/>
        <dsp:cNvSpPr/>
      </dsp:nvSpPr>
      <dsp:spPr>
        <a:xfrm>
          <a:off x="3441940" y="679"/>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Behavioral Science</a:t>
          </a:r>
          <a:endParaRPr lang="en-US" sz="1400" kern="1200" dirty="0">
            <a:solidFill>
              <a:srgbClr val="C00000"/>
            </a:solidFill>
          </a:endParaRPr>
        </a:p>
      </dsp:txBody>
      <dsp:txXfrm>
        <a:off x="3694812" y="166615"/>
        <a:ext cx="1220974" cy="801212"/>
      </dsp:txXfrm>
    </dsp:sp>
    <dsp:sp modelId="{DC648347-0DA1-47D9-9CA9-39730C67B558}">
      <dsp:nvSpPr>
        <dsp:cNvPr id="0" name=""/>
        <dsp:cNvSpPr/>
      </dsp:nvSpPr>
      <dsp:spPr>
        <a:xfrm>
          <a:off x="5160718" y="1719457"/>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Cognitive Psychology</a:t>
          </a:r>
          <a:endParaRPr lang="en-US" sz="1400" kern="1200" dirty="0">
            <a:solidFill>
              <a:srgbClr val="C00000"/>
            </a:solidFill>
          </a:endParaRPr>
        </a:p>
      </dsp:txBody>
      <dsp:txXfrm>
        <a:off x="5413590" y="1885393"/>
        <a:ext cx="1220974" cy="801212"/>
      </dsp:txXfrm>
    </dsp:sp>
    <dsp:sp modelId="{A1249187-6FCD-4E94-AF32-F8442BA16B7B}">
      <dsp:nvSpPr>
        <dsp:cNvPr id="0" name=""/>
        <dsp:cNvSpPr/>
      </dsp:nvSpPr>
      <dsp:spPr>
        <a:xfrm>
          <a:off x="3441940" y="3438235"/>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Education Theory</a:t>
          </a:r>
          <a:endParaRPr lang="en-US" sz="1400" kern="1200" dirty="0">
            <a:solidFill>
              <a:srgbClr val="C00000"/>
            </a:solidFill>
          </a:endParaRPr>
        </a:p>
      </dsp:txBody>
      <dsp:txXfrm>
        <a:off x="3694812" y="3604171"/>
        <a:ext cx="1220974" cy="801212"/>
      </dsp:txXfrm>
    </dsp:sp>
    <dsp:sp modelId="{DB1C6412-CE0A-4B2F-A7E9-3D88497D226C}">
      <dsp:nvSpPr>
        <dsp:cNvPr id="0" name=""/>
        <dsp:cNvSpPr/>
      </dsp:nvSpPr>
      <dsp:spPr>
        <a:xfrm>
          <a:off x="1723162" y="1719457"/>
          <a:ext cx="1726718" cy="1133084"/>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Instructional Design</a:t>
          </a:r>
          <a:endParaRPr lang="en-US" sz="1400" kern="1200" dirty="0">
            <a:solidFill>
              <a:srgbClr val="C00000"/>
            </a:solidFill>
          </a:endParaRPr>
        </a:p>
      </dsp:txBody>
      <dsp:txXfrm>
        <a:off x="1976034" y="1885393"/>
        <a:ext cx="1220974" cy="8012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0F6587-5D4C-B74E-AB01-A2F40192D402}" type="datetimeFigureOut">
              <a:rPr lang="en-US" smtClean="0"/>
              <a:t>11/10/14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6D7DA1-7981-5744-B09E-82230AC02D1C}" type="slidenum">
              <a:rPr lang="en-US" smtClean="0"/>
              <a:t>‹#›</a:t>
            </a:fld>
            <a:endParaRPr lang="en-US"/>
          </a:p>
        </p:txBody>
      </p:sp>
    </p:spTree>
    <p:extLst>
      <p:ext uri="{BB962C8B-B14F-4D97-AF65-F5344CB8AC3E}">
        <p14:creationId xmlns:p14="http://schemas.microsoft.com/office/powerpoint/2010/main" val="109286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917395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 Id="rId3" Type="http://schemas.openxmlformats.org/officeDocument/2006/relationships/hyperlink" Target="http://youtu.be/wh0OS4MrN3E"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6882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buNone/>
            </a:pPr>
            <a:endParaRPr lang="en-US" sz="1800" b="0" i="0" u="none" strike="noStrike" cap="none" baseline="0" dirty="0"/>
          </a:p>
        </p:txBody>
      </p:sp>
      <p:sp>
        <p:nvSpPr>
          <p:cNvPr id="273" name="Shape 273"/>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5" name="Shape 29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Thomas Edison's teachers said he was, "too stupid to learn anything." </a:t>
            </a:r>
          </a:p>
          <a:p>
            <a:pPr>
              <a:buNone/>
            </a:pPr>
            <a:r>
              <a:rPr lang="en-US" sz="1800" b="0" i="0" u="none" strike="noStrike" cap="none" baseline="0"/>
              <a:t>He was fired from his first two jobs for being "non-productive." </a:t>
            </a:r>
          </a:p>
          <a:p>
            <a:pPr>
              <a:buNone/>
            </a:pPr>
            <a:r>
              <a:rPr lang="en-US" sz="1800" b="0" i="0" u="none" strike="noStrike" cap="none" baseline="0"/>
              <a:t>As an inventor, Edison made 700+ unsuccessful attempts at inventing the incandescent light. </a:t>
            </a:r>
          </a:p>
          <a:p>
            <a:pPr>
              <a:buNone/>
            </a:pPr>
            <a:r>
              <a:rPr lang="en-US" sz="1800" b="0" i="0" u="none" strike="noStrike" cap="none" baseline="0"/>
              <a:t>BUT he said…</a:t>
            </a:r>
          </a:p>
          <a:p>
            <a:endParaRPr lang="en-US" sz="1800" b="0" i="0" u="none" strike="noStrike" cap="none" baseline="0"/>
          </a:p>
        </p:txBody>
      </p:sp>
      <p:sp>
        <p:nvSpPr>
          <p:cNvPr id="296" name="Shape 29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Everyone is interested in knowing how well they remember so let us take a simple memory test. The test (Figure 7.2) will present a list of 15 words, then there will be a pause and you will be asked </a:t>
            </a:r>
            <a:r>
              <a:rPr lang="en-US" dirty="0" smtClean="0">
                <a:ea typeface="ＭＳ Ｐゴシック" charset="0"/>
              </a:rPr>
              <a:t>whether </a:t>
            </a:r>
            <a:r>
              <a:rPr lang="en-US" dirty="0">
                <a:ea typeface="ＭＳ Ｐゴシック" charset="0"/>
              </a:rPr>
              <a:t>you remember some of those words. Sorry, you have to put your pen down for this test and do not read further in the Chapter until you complete the test.</a:t>
            </a:r>
          </a:p>
          <a:p>
            <a:r>
              <a:rPr lang="en-US" dirty="0">
                <a:ea typeface="ＭＳ Ｐゴシック" charset="0"/>
              </a:rPr>
              <a:t>This memory test called the DRM test after its creators James </a:t>
            </a:r>
            <a:r>
              <a:rPr lang="en-US" dirty="0" err="1">
                <a:ea typeface="ＭＳ Ｐゴシック" charset="0"/>
              </a:rPr>
              <a:t>Deese</a:t>
            </a:r>
            <a:r>
              <a:rPr lang="en-US" dirty="0">
                <a:ea typeface="ＭＳ Ｐゴシック" charset="0"/>
              </a:rPr>
              <a:t>, Henry </a:t>
            </a:r>
            <a:r>
              <a:rPr lang="en-US" dirty="0" err="1">
                <a:ea typeface="ＭＳ Ｐゴシック" charset="0"/>
              </a:rPr>
              <a:t>Roediger</a:t>
            </a:r>
            <a:r>
              <a:rPr lang="en-US" dirty="0">
                <a:ea typeface="ＭＳ Ｐゴシック" charset="0"/>
              </a:rPr>
              <a:t> and Kathleen McDermott. It was not meant to be a trick, but to illustrate a very interesting and important feature about memory. We like to think that memory is similar to taking a photograph and placing that photograph into a filing cabinet drawer to be withdrawn later (recalled) as the “memory” exactly the way it was placed there originally (stored). But memory is more like taking a picture and tearing it up into small pieces and putting the pieces in different drawers. The memory is then recalled by reconstructing the memory from the individual fragments of the memory. The reason so many individuals incorrectly believe that “sweet” was on the list is because there were so many other words on the list that had a sweet connotation. “Failing” this test is actually not a bad outcome. Individuals with Alzheimer’s disease generally do not say that “sweet” was on the list. They cannot make the normal associations involved in the recall of a memory.</a:t>
            </a:r>
            <a:br>
              <a:rPr lang="en-US" dirty="0">
                <a:ea typeface="ＭＳ Ｐゴシック" charset="0"/>
              </a:rPr>
            </a:br>
            <a:endParaRPr lang="en-US" dirty="0">
              <a:ea typeface="ＭＳ Ｐゴシック" charset="0"/>
            </a:endParaRPr>
          </a:p>
          <a:p>
            <a:r>
              <a:rPr lang="en-US" dirty="0">
                <a:ea typeface="ＭＳ Ｐゴシック" charset="0"/>
              </a:rPr>
              <a:t>The word list gives insights into memory processing and retrieval, but it is not a really good test of “raw” memory ability because it can be affected by distortions and biases. </a:t>
            </a:r>
          </a:p>
          <a:p>
            <a:endParaRPr lang="en-US" dirty="0">
              <a:ea typeface="ＭＳ Ｐゴシック"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AA022F5-BF43-4545-AF07-E62102B1603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a:t>
            </a:r>
            <a:r>
              <a:rPr lang="en-US" baseline="0" dirty="0" smtClean="0"/>
              <a:t> have educational psychology, we have neuroscience, and we have educational technology. At the intersection of those three is what researchers have termed the “Connected </a:t>
            </a:r>
            <a:r>
              <a:rPr lang="en-US" baseline="0" dirty="0" err="1" smtClean="0"/>
              <a:t>Neuro</a:t>
            </a:r>
            <a:r>
              <a:rPr lang="en-US" baseline="0" dirty="0" smtClean="0"/>
              <a:t>-learner.” Now, that’s a big term, so let’s unpack it a bit.</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11955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http://</a:t>
            </a:r>
            <a:r>
              <a:rPr lang="en-US" baseline="0" dirty="0" err="1" smtClean="0"/>
              <a:t>www.youtube.com</a:t>
            </a:r>
            <a:r>
              <a:rPr lang="en-US" baseline="0" dirty="0" smtClean="0"/>
              <a:t>/</a:t>
            </a:r>
            <a:r>
              <a:rPr lang="en-US" baseline="0" dirty="0" err="1" smtClean="0"/>
              <a:t>watch?v</a:t>
            </a:r>
            <a:r>
              <a:rPr lang="en-US" baseline="0" dirty="0" smtClean="0"/>
              <a:t>=zDZFcDGpL4U – 7:41 – 10:03</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83048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8050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726624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an important thing happens to us when we recognize patterns.</a:t>
            </a:r>
            <a:r>
              <a:rPr lang="en-US" baseline="0" dirty="0" smtClean="0"/>
              <a:t> An important thing happens to our brains. John Medina tells us that when we recognize patterns, our brains do two things: they release dopamine and they release endorphins. Endorphins are chemicals that stimulate us, they excite us. Dopamine is a chemical that relaxes us. So, when we recognize patterns, two things are happen simultaneously. We are both excited and relaxed at the same time. And pattern recognition is one of the few times in our lives when this happens to us. Medina tells us that this is a key process in learning because when we can get students to be both relaxed and excited at the same time, they will learn more; and what’s more, they will crave those kinds of learning experiences. So pattern recognition is essential to a new way of learning to becoming that connected </a:t>
            </a:r>
            <a:r>
              <a:rPr lang="en-US" baseline="0" dirty="0" err="1" smtClean="0"/>
              <a:t>neuro</a:t>
            </a:r>
            <a:r>
              <a:rPr lang="en-US" baseline="0" dirty="0" smtClean="0"/>
              <a:t>-learner.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07737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24725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These are all paintings from an American</a:t>
            </a:r>
            <a:r>
              <a:rPr lang="en-US" baseline="0" dirty="0" smtClean="0"/>
              <a:t> artist named Bev Doolittle. There are 13 faces.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933369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John Medina – Study participants remembered the content of over 90% of 2500 images several days following the presentation, even after seeing the images for only 10 seconds and 63% of images 3 months later.</a:t>
            </a:r>
          </a:p>
          <a:p>
            <a:endParaRPr lang="en-US">
              <a:ea typeface="ＭＳ Ｐゴシック" charset="0"/>
            </a:endParaRPr>
          </a:p>
          <a:p>
            <a:r>
              <a:rPr lang="en-US">
                <a:ea typeface="ＭＳ Ｐゴシック" charset="0"/>
              </a:rPr>
              <a:t>Study participants remembered the content of 10% of information presented orally 3 days later…</a:t>
            </a:r>
          </a:p>
          <a:p>
            <a:endParaRPr lang="en-US">
              <a:ea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65E3EE3-0214-E643-9E31-2744C2E1BB0E}"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John Medina – Study participants remembered the content of over 90% of 2500 images several days following the presentation, even after seeing the images for only 10 seconds and 63% of images 3 months later.</a:t>
            </a:r>
          </a:p>
          <a:p>
            <a:endParaRPr lang="en-US">
              <a:ea typeface="ＭＳ Ｐゴシック" charset="0"/>
            </a:endParaRPr>
          </a:p>
          <a:p>
            <a:r>
              <a:rPr lang="en-US">
                <a:ea typeface="ＭＳ Ｐゴシック" charset="0"/>
              </a:rPr>
              <a:t>Study participants remembered the content of 10% of information presented orally 3 days later…</a:t>
            </a:r>
          </a:p>
          <a:p>
            <a:endParaRPr lang="en-US">
              <a:ea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8C7664A-CCDA-C74D-A842-119120317D43}" type="slidenum">
              <a:rPr lang="en-US"/>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John Medina – Study participants remembered the content of over 90% of 2500 images several days following the presentation, even after seeing the images for only 10 seconds and 63% of images 3 months later.</a:t>
            </a:r>
          </a:p>
          <a:p>
            <a:endParaRPr lang="en-US">
              <a:ea typeface="ＭＳ Ｐゴシック" charset="0"/>
            </a:endParaRPr>
          </a:p>
          <a:p>
            <a:r>
              <a:rPr lang="en-US">
                <a:ea typeface="ＭＳ Ｐゴシック" charset="0"/>
              </a:rPr>
              <a:t>Study participants remembered the content of 10% of information presented orally 3 days later…</a:t>
            </a:r>
          </a:p>
          <a:p>
            <a:endParaRPr lang="en-US">
              <a:ea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9BC2320-27E9-6340-B22C-3D9A6A4C6990}" type="slidenum">
              <a:rPr lang="en-US"/>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0"/>
              </a:rPr>
              <a:t>This memory test called the DRM test after its creators James </a:t>
            </a:r>
            <a:r>
              <a:rPr lang="en-US" dirty="0" err="1" smtClean="0">
                <a:ea typeface="ＭＳ Ｐゴシック" charset="0"/>
              </a:rPr>
              <a:t>Deese</a:t>
            </a:r>
            <a:r>
              <a:rPr lang="en-US" dirty="0" smtClean="0">
                <a:ea typeface="ＭＳ Ｐゴシック" charset="0"/>
              </a:rPr>
              <a:t>, Henry </a:t>
            </a:r>
            <a:r>
              <a:rPr lang="en-US" dirty="0" err="1" smtClean="0">
                <a:ea typeface="ＭＳ Ｐゴシック" charset="0"/>
              </a:rPr>
              <a:t>Roediger</a:t>
            </a:r>
            <a:r>
              <a:rPr lang="en-US" dirty="0" smtClean="0">
                <a:ea typeface="ＭＳ Ｐゴシック" charset="0"/>
              </a:rPr>
              <a:t> and Kathleen McDermott. It was not meant to be a trick, but to illustrate a very interesting and important feature about memory. We like to think that memory is similar to taking a photograph and placing that photograph into a filing cabinet drawer to be withdrawn later (recalled) as the “memory” exactly the way it was placed there originally (stored). But memory is more like taking a picture and tearing it up into small pieces and putting the pieces in different drawers. The memory is then recalled by reconstructing the memory from the individual fragments of the memory. The reason so many individuals incorrectly believe that “sweet” was on the list is because there were so many other words on the list that had a sweet connotation. “Failing” this test is actually not a bad outcome. Individuals with Alzheimer’s disease generally do not say that “sweet” was on the list. They cannot make the normal associations involved in the recall of a memory.</a:t>
            </a:r>
          </a:p>
          <a:p>
            <a:r>
              <a:rPr lang="en-US" dirty="0" smtClean="0">
                <a:ea typeface="ＭＳ Ｐゴシック" charset="0"/>
              </a:rPr>
              <a:t>The word list gives insights into memory processing and retrieval, but it is not a really good test of “raw” memory ability because it can be affected by distortions and biases. </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65677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22945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dirty="0"/>
          </a:p>
        </p:txBody>
      </p:sp>
      <p:sp>
        <p:nvSpPr>
          <p:cNvPr id="162" name="Shape 16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xfrm>
            <a:off x="1143000" y="685800"/>
            <a:ext cx="4572000" cy="3429000"/>
          </a:xfrm>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rPr>
              <a:t>Also at the center of the connected </a:t>
            </a:r>
            <a:r>
              <a:rPr lang="en-US" dirty="0" err="1" smtClean="0">
                <a:ea typeface="ＭＳ Ｐゴシック" charset="0"/>
              </a:rPr>
              <a:t>neuro</a:t>
            </a:r>
            <a:r>
              <a:rPr lang="en-US" dirty="0" smtClean="0">
                <a:ea typeface="ＭＳ Ｐゴシック" charset="0"/>
              </a:rPr>
              <a:t>-learner is a ton of educational psychology and research into how we learn not only most effectively,</a:t>
            </a:r>
            <a:r>
              <a:rPr lang="en-US" baseline="0" dirty="0" smtClean="0">
                <a:ea typeface="ＭＳ Ｐゴシック" charset="0"/>
              </a:rPr>
              <a:t> but also in multiple, different ways. We’re goal-oriented. We’re practical. We are internally motivated to learn. We learn in different ways – each of us – based upon individual traits like being a visual learner, being a physical learner, being an interpersonal learner.</a:t>
            </a:r>
            <a:endParaRPr lang="en-US" dirty="0" smtClean="0">
              <a:ea typeface="ＭＳ Ｐゴシック" charset="0"/>
            </a:endParaRPr>
          </a:p>
          <a:p>
            <a:endParaRPr lang="en-US" dirty="0" smtClean="0">
              <a:ea typeface="ＭＳ Ｐゴシック" charset="0"/>
            </a:endParaRPr>
          </a:p>
          <a:p>
            <a:r>
              <a:rPr lang="en-US" b="1" dirty="0" smtClean="0">
                <a:ea typeface="ＭＳ Ｐゴシック" charset="0"/>
              </a:rPr>
              <a:t>Knowles</a:t>
            </a:r>
            <a:r>
              <a:rPr lang="en-US" dirty="0" smtClean="0">
                <a:ea typeface="ＭＳ Ｐゴシック" charset="0"/>
              </a:rPr>
              <a:t> </a:t>
            </a:r>
            <a:r>
              <a:rPr lang="en-US" dirty="0">
                <a:ea typeface="ＭＳ Ｐゴシック" charset="0"/>
              </a:rPr>
              <a:t>identified the six principles of adult learning outlined below.</a:t>
            </a:r>
          </a:p>
          <a:p>
            <a:r>
              <a:rPr lang="en-US" dirty="0">
                <a:ea typeface="ＭＳ Ｐゴシック" charset="0"/>
              </a:rPr>
              <a:t>Adults are internally motivated and self-directed</a:t>
            </a:r>
          </a:p>
          <a:p>
            <a:r>
              <a:rPr lang="en-US" dirty="0">
                <a:ea typeface="ＭＳ Ｐゴシック" charset="0"/>
              </a:rPr>
              <a:t>Adults bring life experiences and knowledge to learning experiences</a:t>
            </a:r>
          </a:p>
          <a:p>
            <a:r>
              <a:rPr lang="en-US" dirty="0">
                <a:ea typeface="ＭＳ Ｐゴシック" charset="0"/>
              </a:rPr>
              <a:t>Adults are goal oriented</a:t>
            </a:r>
          </a:p>
          <a:p>
            <a:r>
              <a:rPr lang="en-US" dirty="0">
                <a:ea typeface="ＭＳ Ｐゴシック" charset="0"/>
              </a:rPr>
              <a:t>Adults are relevancy oriented</a:t>
            </a:r>
          </a:p>
          <a:p>
            <a:r>
              <a:rPr lang="en-US" dirty="0">
                <a:ea typeface="ＭＳ Ｐゴシック" charset="0"/>
              </a:rPr>
              <a:t>Adults are practical</a:t>
            </a:r>
          </a:p>
          <a:p>
            <a:r>
              <a:rPr lang="en-US" dirty="0">
                <a:ea typeface="ＭＳ Ｐゴシック" charset="0"/>
              </a:rPr>
              <a:t>Adult learners like to be respected</a:t>
            </a:r>
          </a:p>
          <a:p>
            <a:endParaRPr lang="en-US" dirty="0">
              <a:ea typeface="ＭＳ Ｐゴシック" charset="0"/>
            </a:endParaRPr>
          </a:p>
          <a:p>
            <a:r>
              <a:rPr lang="en-US" dirty="0">
                <a:ea typeface="ＭＳ Ｐゴシック" charset="0"/>
              </a:rPr>
              <a:t>Gardner</a:t>
            </a:r>
            <a:r>
              <a:rPr lang="ja-JP" altLang="en-US" dirty="0">
                <a:ea typeface="ＭＳ Ｐゴシック" charset="0"/>
              </a:rPr>
              <a:t>’</a:t>
            </a:r>
            <a:r>
              <a:rPr lang="en-US" altLang="ja-JP" dirty="0">
                <a:ea typeface="ＭＳ Ｐゴシック" charset="0"/>
              </a:rPr>
              <a:t>s Multiple Intelligences</a:t>
            </a:r>
          </a:p>
          <a:p>
            <a:r>
              <a:rPr lang="en-US" b="1" dirty="0">
                <a:ea typeface="ＭＳ Ｐゴシック" charset="0"/>
              </a:rPr>
              <a:t>Visual-Spatial</a:t>
            </a:r>
            <a:r>
              <a:rPr lang="en-US" dirty="0">
                <a:ea typeface="ＭＳ Ｐゴシック" charset="0"/>
              </a:rPr>
              <a:t> - think in terms of physical space, as do architects and sailors. Very aware of their environments. They like to draw, do jigsaw puzzles, read maps, daydream. They can be taught through drawings, verbal and physical imagery. Tools include models, graphics, charts, photographs, drawings, 3-D modeling, video, videoconferencing, television, multimedia, texts with pictures/charts/graphs.</a:t>
            </a:r>
          </a:p>
          <a:p>
            <a:r>
              <a:rPr lang="en-US" b="1" dirty="0">
                <a:ea typeface="ＭＳ Ｐゴシック" charset="0"/>
              </a:rPr>
              <a:t>Bodily-kinesthetic</a:t>
            </a:r>
            <a:r>
              <a:rPr lang="en-US" dirty="0">
                <a:ea typeface="ＭＳ Ｐゴシック" charset="0"/>
              </a:rPr>
              <a:t> - use the body effectively, like a dancer or a surgeon. Keen sense of body awareness. They like movement, making things, touching. They communicate well through body language and be taught through physical activity, hands-on learning, acting out, role playing. Tools include equipment and real objects.</a:t>
            </a:r>
          </a:p>
          <a:p>
            <a:r>
              <a:rPr lang="en-US" b="1" dirty="0">
                <a:ea typeface="ＭＳ Ｐゴシック" charset="0"/>
              </a:rPr>
              <a:t>Musical</a:t>
            </a:r>
            <a:r>
              <a:rPr lang="en-US" dirty="0">
                <a:ea typeface="ＭＳ Ｐゴシック" charset="0"/>
              </a:rPr>
              <a:t> - show sensitivity to rhythm and sound. They love music, but they are also sensitive to sounds in their environments. They may study better with music in the background. They can be taught by turning lessons into lyrics, speaking rhythmically, tapping out time. Tools include musical instruments, music, radio, stereo, CD-ROM, multimedia.</a:t>
            </a:r>
          </a:p>
          <a:p>
            <a:r>
              <a:rPr lang="en-US" b="1" dirty="0">
                <a:ea typeface="ＭＳ Ｐゴシック" charset="0"/>
              </a:rPr>
              <a:t>Interpersonal</a:t>
            </a:r>
            <a:r>
              <a:rPr lang="en-US" dirty="0">
                <a:ea typeface="ＭＳ Ｐゴシック" charset="0"/>
              </a:rPr>
              <a:t> - understanding, interacting with others. These students learn through interaction. They have many friends, empathy for others, street smarts. They can be taught through group activities, seminars, dialogues. Tools include the telephone, audio conferencing, time and attention from the instructor, video conferencing, writing, computer conferencing, E-mail.</a:t>
            </a:r>
          </a:p>
          <a:p>
            <a:r>
              <a:rPr lang="en-US" b="1" dirty="0">
                <a:ea typeface="ＭＳ Ｐゴシック" charset="0"/>
              </a:rPr>
              <a:t>Intrapersonal</a:t>
            </a:r>
            <a:r>
              <a:rPr lang="en-US" dirty="0">
                <a:ea typeface="ＭＳ Ｐゴシック" charset="0"/>
              </a:rPr>
              <a:t> - understanding one's own interests, goals. These learners tend to shy away from others. They're in tune with their inner feelings; they have wisdom, intuition and motivation, as well as a strong will, confidence and opinions. They can be taught through independent study and introspection. Tools include books, creative materials, diaries, privacy and time. They are the most independent of the learners.</a:t>
            </a:r>
          </a:p>
          <a:p>
            <a:r>
              <a:rPr lang="en-US" b="1" dirty="0">
                <a:ea typeface="ＭＳ Ｐゴシック" charset="0"/>
              </a:rPr>
              <a:t>Linguistic</a:t>
            </a:r>
            <a:r>
              <a:rPr lang="en-US" dirty="0">
                <a:ea typeface="ＭＳ Ｐゴシック" charset="0"/>
              </a:rPr>
              <a:t> - using words effectively. These learners have highly developed auditory skills and often think in words. They like reading, playing word games, making up poetry or stories. They can be taught by encouraging them to say and see words, read books together. Tools include computers, games, multimedia, books, tape recorders, and lecture.</a:t>
            </a:r>
          </a:p>
          <a:p>
            <a:r>
              <a:rPr lang="en-US" b="1" dirty="0">
                <a:ea typeface="ＭＳ Ｐゴシック" charset="0"/>
              </a:rPr>
              <a:t>Logical -Mathematical</a:t>
            </a:r>
            <a:r>
              <a:rPr lang="en-US" dirty="0">
                <a:ea typeface="ＭＳ Ｐゴシック" charset="0"/>
              </a:rPr>
              <a:t> - reasoning, calculating. Think conceptually, abstractly and are able to see and explore patterns and relationships. They like to experiment, solve puzzles, ask cosmic questions. They can be taught through logic games, investigations, mysteries. They need to learn and form concepts before they can deal with details.</a:t>
            </a:r>
          </a:p>
          <a:p>
            <a:endParaRPr lang="en-US" dirty="0">
              <a:ea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CB5C6C-6C90-E542-9B19-1335329A40F3}"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Vygotsky</a:t>
            </a:r>
            <a:r>
              <a:rPr lang="en-US" dirty="0" smtClean="0"/>
              <a:t> was a researcher</a:t>
            </a:r>
            <a:r>
              <a:rPr lang="en-US" baseline="0" dirty="0" smtClean="0"/>
              <a:t> in the early part of the 20</a:t>
            </a:r>
            <a:r>
              <a:rPr lang="en-US" baseline="30000" dirty="0" smtClean="0"/>
              <a:t>th</a:t>
            </a:r>
            <a:r>
              <a:rPr lang="en-US" baseline="0" dirty="0" smtClean="0"/>
              <a:t> Century, but his work still informs our understanding of how individuals learn in groups. </a:t>
            </a:r>
            <a:r>
              <a:rPr lang="en-US" baseline="0" dirty="0" err="1" smtClean="0"/>
              <a:t>Vygotsky</a:t>
            </a:r>
            <a:r>
              <a:rPr lang="en-US" baseline="0" dirty="0" smtClean="0"/>
              <a:t> said that in order for constructive learning to take place, each group of learners had to have what he termed the “more knowledgeable other.” This is key to group learning.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00084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938954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Pic 1: Harvard Freshman</a:t>
            </a:r>
          </a:p>
          <a:p>
            <a:endParaRPr lang="en-US">
              <a:ea typeface="ＭＳ Ｐゴシック" charset="0"/>
            </a:endParaRPr>
          </a:p>
          <a:p>
            <a:r>
              <a:rPr lang="en-US">
                <a:ea typeface="ＭＳ Ｐゴシック" charset="0"/>
              </a:rPr>
              <a:t>Pic 2: </a:t>
            </a:r>
          </a:p>
          <a:p>
            <a:r>
              <a:rPr lang="en-US">
                <a:ea typeface="ＭＳ Ｐゴシック" charset="0"/>
              </a:rPr>
              <a:t>“At fischer Automotive Systems (fas) in Horb (Germany), trainee Murat Süzgün, BA students Isabell Schaub and Simon Traub built a 1:20 scale model of the production facilities. They were supported by the KVP representative Sabine Hinz and fischertechnik model designer Hermann Dongmann. The project required over 16,000 parts from fischertechnik for the 52 injection molding machines, 200 workbenches, 100 pallets and 100 shelves.</a:t>
            </a:r>
          </a:p>
          <a:p>
            <a:endParaRPr lang="en-US">
              <a:ea typeface="ＭＳ Ｐゴシック" charset="0"/>
            </a:endParaRPr>
          </a:p>
          <a:p>
            <a:r>
              <a:rPr lang="en-US">
                <a:ea typeface="ＭＳ Ｐゴシック" charset="0"/>
              </a:rPr>
              <a:t>The team was capable of simulating various changes based on the models. All totaled, this allowed approx. 200 m² of space to be saved. Originally, fischer Automotive Systems was even considering an annex due to the lack of space. However, redesigning the plant hall was considerably more economical. This fischertechnik project allowed a great deal of money to be saved.”</a:t>
            </a:r>
          </a:p>
          <a:p>
            <a:endParaRPr lang="en-US">
              <a:ea typeface="ＭＳ Ｐゴシック"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E608D38-445F-1542-B8FF-E38CD8981B10}" type="slidenum">
              <a:rPr lang="en-US"/>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 lastly, when we talk about the connected </a:t>
            </a:r>
            <a:r>
              <a:rPr lang="en-US" dirty="0" err="1" smtClean="0"/>
              <a:t>neuro</a:t>
            </a:r>
            <a:r>
              <a:rPr lang="en-US" dirty="0" smtClean="0"/>
              <a:t>-learner, there is so much technology available for real transformational learning. Look at all of these different options, and tools, and ways of learning that we</a:t>
            </a:r>
            <a:r>
              <a:rPr lang="en-US" baseline="0" dirty="0" smtClean="0"/>
              <a:t> have available that our students can use. Let’s take a look at some of the tools that are providing those experiences by looking at social media – not just in education, but let’s start with social media just in general use in society.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273380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youtu.be</a:t>
            </a:r>
            <a:r>
              <a:rPr lang="en-US" dirty="0" smtClean="0"/>
              <a:t>/</a:t>
            </a:r>
            <a:r>
              <a:rPr lang="en-US" dirty="0" err="1" smtClean="0"/>
              <a:t>yQRdIZR_LYY?list</a:t>
            </a:r>
            <a:r>
              <a:rPr lang="en-US" dirty="0" smtClean="0"/>
              <a:t>=PLy6xIE2-SrEkoHwjXvIz0R7QLaUQXcaII -- 1:12 to 2:44</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5692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rtl="0">
              <a:buClr>
                <a:srgbClr val="000000"/>
              </a:buClr>
              <a:buSzPct val="78571"/>
              <a:buFont typeface="Arial"/>
              <a:buNone/>
            </a:pPr>
            <a:r>
              <a:rPr lang="en-US"/>
              <a:t>2008 Oxford Survey of “Most Important Employee Skills”</a:t>
            </a:r>
          </a:p>
          <a:p>
            <a:pPr lvl="0" rtl="0">
              <a:buNone/>
            </a:pPr>
            <a:r>
              <a:rPr lang="en-US"/>
              <a:t>Employers said employees achieved 15% of these regularly</a:t>
            </a:r>
          </a:p>
          <a:p>
            <a:endParaRPr lang="en-US"/>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54661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 of these tools on the left are teaching students many of the same skills on the right that we want them to have.</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29039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dirty="0"/>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4C624-434F-4AC6-B76D-75702A03BCD2}" type="slidenum">
              <a:rPr lang="en-US" smtClean="0"/>
              <a:pPr/>
              <a:t>53</a:t>
            </a:fld>
            <a:endParaRPr lang="en-US"/>
          </a:p>
        </p:txBody>
      </p:sp>
    </p:spTree>
    <p:extLst>
      <p:ext uri="{BB962C8B-B14F-4D97-AF65-F5344CB8AC3E}">
        <p14:creationId xmlns:p14="http://schemas.microsoft.com/office/powerpoint/2010/main" val="2711750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4C624-434F-4AC6-B76D-75702A03BCD2}" type="slidenum">
              <a:rPr lang="en-US" smtClean="0"/>
              <a:pPr/>
              <a:t>54</a:t>
            </a:fld>
            <a:endParaRPr lang="en-US"/>
          </a:p>
        </p:txBody>
      </p:sp>
    </p:spTree>
    <p:extLst>
      <p:ext uri="{BB962C8B-B14F-4D97-AF65-F5344CB8AC3E}">
        <p14:creationId xmlns:p14="http://schemas.microsoft.com/office/powerpoint/2010/main" val="2587988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legitimate concerns (at the bottom). But students are going to use these tools anyway. We can mitigate</a:t>
            </a:r>
            <a:r>
              <a:rPr lang="en-US" baseline="0" dirty="0" smtClean="0"/>
              <a:t> these risks as long as…</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382491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legitimate concerns (at the bottom). But students are going to use these tools anyway. We can mitigate</a:t>
            </a:r>
            <a:r>
              <a:rPr lang="en-US" baseline="0" dirty="0" smtClean="0"/>
              <a:t> these risks as long as…</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382491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Start voluntary, maybe</a:t>
            </a:r>
            <a:r>
              <a:rPr lang="en-US" baseline="0" dirty="0" smtClean="0"/>
              <a:t> make mandatory exercises later. Posting photos or video? Make sure you have student/parent permission to do so.  </a:t>
            </a:r>
            <a:r>
              <a:rPr lang="en-US" dirty="0" smtClean="0"/>
              <a:t>2) Simple: NEVER share</a:t>
            </a:r>
            <a:r>
              <a:rPr lang="en-US" baseline="0" dirty="0" smtClean="0"/>
              <a:t> individual student data on publicly accessible pages. Save those for your Student Information System or Virtual Learning Environment.  </a:t>
            </a:r>
            <a:r>
              <a:rPr lang="en-US" dirty="0" smtClean="0"/>
              <a:t>3) Facebook</a:t>
            </a:r>
            <a:r>
              <a:rPr lang="en-US" baseline="0" dirty="0" smtClean="0"/>
              <a:t> “Audience Selector” – control who sees what information on students’ &amp; educators’ activity. Page and Group admins can “lock down” pages, hide posts, restrict who posts by using the Admin panel. </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207441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Chicago Public Schools, for principals to ask/answer</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835958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discussions? E.g.,</a:t>
            </a:r>
            <a:r>
              <a:rPr lang="en-US" baseline="0" dirty="0" smtClean="0"/>
              <a:t> pick a question that is of most interest in your group, talk for 3 minutes, then larger group discussion.</a:t>
            </a:r>
            <a:endParaRPr lang="en-US" dirty="0"/>
          </a:p>
        </p:txBody>
      </p:sp>
      <p:sp>
        <p:nvSpPr>
          <p:cNvPr id="4" name="Slide Number Placeholder 3"/>
          <p:cNvSpPr>
            <a:spLocks noGrp="1"/>
          </p:cNvSpPr>
          <p:nvPr>
            <p:ph type="sldNum" sz="quarter" idx="10"/>
          </p:nvPr>
        </p:nvSpPr>
        <p:spPr/>
        <p:txBody>
          <a:bodyPr/>
          <a:lstStyle/>
          <a:p>
            <a:fld id="{43E4C624-434F-4AC6-B76D-75702A03BCD2}" type="slidenum">
              <a:rPr lang="en-US" smtClean="0"/>
              <a:pPr/>
              <a:t>61</a:t>
            </a:fld>
            <a:endParaRPr lang="en-US"/>
          </a:p>
        </p:txBody>
      </p:sp>
    </p:spTree>
    <p:extLst>
      <p:ext uri="{BB962C8B-B14F-4D97-AF65-F5344CB8AC3E}">
        <p14:creationId xmlns:p14="http://schemas.microsoft.com/office/powerpoint/2010/main" val="304683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go from being CONSUMERS of knowledge to PRODUCERS of knowledge</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042235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buNone/>
            </a:pPr>
            <a:r>
              <a:rPr lang="en-US"/>
              <a:t>Everything you do, everything you read, everything you explain to someone else is EDUCATION. It doesn't have to take place in a school or even in a Virtual Learning Environment or Learning Management System.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http://youtu.be/wh0OS4MrN3E</a:t>
            </a:r>
            <a:r>
              <a:rPr lang="en-US" dirty="0" smtClean="0"/>
              <a:t> and watch from 00:00 to 02:20</a:t>
            </a:r>
          </a:p>
          <a:p>
            <a:endParaRPr lang="en-US" dirty="0"/>
          </a:p>
        </p:txBody>
      </p:sp>
      <p:sp>
        <p:nvSpPr>
          <p:cNvPr id="4" name="Slide Number Placeholder 3"/>
          <p:cNvSpPr>
            <a:spLocks noGrp="1"/>
          </p:cNvSpPr>
          <p:nvPr>
            <p:ph type="sldNum" sz="quarter" idx="10"/>
          </p:nvPr>
        </p:nvSpPr>
        <p:spPr/>
        <p:txBody>
          <a:bodyPr/>
          <a:lstStyle/>
          <a:p>
            <a:fld id="{4592402A-9EE8-DD48-AD36-AF8A2A6A7360}" type="slidenum">
              <a:rPr lang="en-US" smtClean="0"/>
              <a:pPr/>
              <a:t>71</a:t>
            </a:fld>
            <a:endParaRPr lang="en-US"/>
          </a:p>
        </p:txBody>
      </p:sp>
    </p:spTree>
    <p:extLst>
      <p:ext uri="{BB962C8B-B14F-4D97-AF65-F5344CB8AC3E}">
        <p14:creationId xmlns:p14="http://schemas.microsoft.com/office/powerpoint/2010/main" val="2797026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r>
              <a:rPr lang="en-US" dirty="0" smtClean="0"/>
              <a:t>Lot’s of so-called Web 3.0 tools out there. BUT, there are some drawbacks…</a:t>
            </a:r>
            <a:endParaRPr dirty="0"/>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remember…[CLICK]</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2739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477355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rPr>
              <a:t>This is the semantic Web, the Web that starts to think for us.</a:t>
            </a:r>
            <a:endParaRPr lang="en-US" dirty="0">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You don</a:t>
            </a:r>
            <a:r>
              <a:rPr lang="ja-JP" altLang="en-US">
                <a:ea typeface="ＭＳ Ｐゴシック" charset="0"/>
              </a:rPr>
              <a:t>’</a:t>
            </a:r>
            <a:r>
              <a:rPr lang="en-US" altLang="ja-JP">
                <a:ea typeface="ＭＳ Ｐゴシック" charset="0"/>
              </a:rPr>
              <a:t>t get to see what gets filtered out</a:t>
            </a:r>
            <a:endParaRPr lang="en-US">
              <a:ea typeface="ＭＳ Ｐゴシック"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795D27-1860-9A41-9CC7-ED4F5601F771}" type="slidenum">
              <a:rPr lang="en-US" sz="1200"/>
              <a:pPr/>
              <a:t>83</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want it to turn into a Web of 1 by filtering out so much that there’s no one and nothing left </a:t>
            </a:r>
            <a:r>
              <a:rPr lang="en-US" smtClean="0"/>
              <a:t>but you.</a:t>
            </a:r>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201200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96259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xfrm>
            <a:off x="1143000" y="685800"/>
            <a:ext cx="4572000" cy="3429000"/>
          </a:xfrm>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rPr>
              <a:t>Job: Product Manager</a:t>
            </a:r>
          </a:p>
          <a:p>
            <a:r>
              <a:rPr lang="en-US">
                <a:ea typeface="ＭＳ Ｐゴシック" charset="0"/>
              </a:rPr>
              <a:t> </a:t>
            </a:r>
          </a:p>
          <a:p>
            <a:r>
              <a:rPr lang="en-US">
                <a:ea typeface="ＭＳ Ｐゴシック" charset="0"/>
              </a:rPr>
              <a:t>Photo: delgaudm</a:t>
            </a:r>
          </a:p>
          <a:p>
            <a:r>
              <a:rPr lang="en-US">
                <a:ea typeface="ＭＳ Ｐゴシック" charset="0"/>
              </a:rPr>
              <a:t> </a:t>
            </a:r>
          </a:p>
          <a:p>
            <a:r>
              <a:rPr lang="en-US">
                <a:ea typeface="ＭＳ Ｐゴシック" charset="0"/>
              </a:rPr>
              <a:t>Answer: We'd answer "However many the market dictates. If pianos need tuning once a week, and it takes an hour to tune a piano and a piano tuner works 8 hours a day for 5 days a week 40 pianos need tuning each week. We'd answer one for every 40 pianos."</a:t>
            </a:r>
          </a:p>
          <a:p>
            <a:r>
              <a:rPr lang="en-US">
                <a:ea typeface="ＭＳ Ｐゴシック" charset="0"/>
              </a:rPr>
              <a:t> </a:t>
            </a:r>
          </a:p>
          <a:p>
            <a:r>
              <a:rPr lang="en-US">
                <a:ea typeface="ＭＳ Ｐゴシック" charset="0"/>
              </a:rPr>
              <a:t>On Wikipedia, they call this a Fermi problem.</a:t>
            </a:r>
          </a:p>
          <a:p>
            <a:r>
              <a:rPr lang="en-US">
                <a:ea typeface="ＭＳ Ｐゴシック" charset="0"/>
              </a:rPr>
              <a:t> </a:t>
            </a:r>
          </a:p>
          <a:p>
            <a:r>
              <a:rPr lang="en-US">
                <a:ea typeface="ＭＳ Ｐゴシック" charset="0"/>
              </a:rPr>
              <a:t>The classic Fermi problem, generally attributed to Fermi,[2] is "How many piano tuners are there in Chicago?" A typical solution to this problem would involve multiplying together a series of estimates that would yield the correct answer if the estimates were correct. For example, we might make the following assumptions:</a:t>
            </a:r>
          </a:p>
          <a:p>
            <a:r>
              <a:rPr lang="en-US">
                <a:ea typeface="ＭＳ Ｐゴシック" charset="0"/>
              </a:rPr>
              <a:t> 1.There are approximately 5,000,000 people living in Chicago.</a:t>
            </a:r>
          </a:p>
          <a:p>
            <a:r>
              <a:rPr lang="en-US">
                <a:ea typeface="ＭＳ Ｐゴシック" charset="0"/>
              </a:rPr>
              <a:t> 2.On average, there are two persons in each household in Chicago.</a:t>
            </a:r>
          </a:p>
          <a:p>
            <a:r>
              <a:rPr lang="en-US">
                <a:ea typeface="ＭＳ Ｐゴシック" charset="0"/>
              </a:rPr>
              <a:t> 3.Roughly one household in twenty has a piano that is tuned regularly.</a:t>
            </a:r>
          </a:p>
          <a:p>
            <a:r>
              <a:rPr lang="en-US">
                <a:ea typeface="ＭＳ Ｐゴシック" charset="0"/>
              </a:rPr>
              <a:t> 4.Pianos that are tuned regularly are tuned on average about once per year.</a:t>
            </a:r>
          </a:p>
          <a:p>
            <a:r>
              <a:rPr lang="en-US">
                <a:ea typeface="ＭＳ Ｐゴシック" charset="0"/>
              </a:rPr>
              <a:t> 5.It takes a piano tuner about two hours to tune a piano, including travel time.</a:t>
            </a:r>
          </a:p>
          <a:p>
            <a:r>
              <a:rPr lang="en-US">
                <a:ea typeface="ＭＳ Ｐゴシック" charset="0"/>
              </a:rPr>
              <a:t> 6.Each piano tuner works eight hours in a day, five days in a week, and 50 weeks in a year.</a:t>
            </a:r>
          </a:p>
          <a:p>
            <a:r>
              <a:rPr lang="en-US">
                <a:ea typeface="ＭＳ Ｐゴシック" charset="0"/>
              </a:rPr>
              <a:t> </a:t>
            </a:r>
          </a:p>
          <a:p>
            <a:r>
              <a:rPr lang="en-US">
                <a:ea typeface="ＭＳ Ｐゴシック" charset="0"/>
              </a:rPr>
              <a:t>From these assumptions we can compute that the number of piano tunings in a single year in Chicago is</a:t>
            </a:r>
          </a:p>
          <a:p>
            <a:r>
              <a:rPr lang="en-US">
                <a:ea typeface="ＭＳ Ｐゴシック" charset="0"/>
              </a:rPr>
              <a:t> (5,000,000 persons in Chicago) / (2 persons/household) × (1 piano/20 households) × (1 piano tuning per piano per year) = 125,000 piano tunings per year in Chicago.</a:t>
            </a:r>
          </a:p>
          <a:p>
            <a:r>
              <a:rPr lang="en-US">
                <a:ea typeface="ＭＳ Ｐゴシック" charset="0"/>
              </a:rPr>
              <a:t> And we can similarly calculate that the average piano tuner performs</a:t>
            </a:r>
          </a:p>
          <a:p>
            <a:r>
              <a:rPr lang="en-US">
                <a:ea typeface="ＭＳ Ｐゴシック" charset="0"/>
              </a:rPr>
              <a:t> (50 weeks/year)×(5 days/week)×(8 hours/day)×(1 piano tuning per 2 hours per piano tuner) = 1000 piano tunings per year per piano tuner.</a:t>
            </a:r>
          </a:p>
          <a:p>
            <a:r>
              <a:rPr lang="en-US">
                <a:ea typeface="ＭＳ Ｐゴシック" charset="0"/>
              </a:rPr>
              <a:t> Dividing gives</a:t>
            </a:r>
          </a:p>
          <a:p>
            <a:r>
              <a:rPr lang="en-US">
                <a:ea typeface="ＭＳ Ｐゴシック" charset="0"/>
              </a:rPr>
              <a:t> (125,000 piano tuning per year in Chicago) / (1000 piano tunings per year per piano tuner) = 125 piano tuners in Chicago.</a:t>
            </a:r>
          </a:p>
          <a:p>
            <a:r>
              <a:rPr lang="en-US">
                <a:ea typeface="ＭＳ Ｐゴシック" charset="0"/>
              </a:rPr>
              <a:t> A famous example of a Fermi-problem-like estimate is the Drake equation, which seeks to estimate the number of intelligent civilizations in the galaxy. The basic question of why, if there are a significant number of such civilizations, ours has never encountered any others is called the Fermi paradox.</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F956B5-71B5-7347-889E-52BE36096D91}"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sz="1200" b="0" i="0" u="none" strike="noStrike" cap="none" baseline="0" dirty="0" smtClean="0">
                <a:latin typeface="+mn-lt"/>
                <a:ea typeface="Arial"/>
                <a:cs typeface="Arial"/>
                <a:sym typeface="Arial"/>
              </a:rPr>
              <a:t>It </a:t>
            </a:r>
            <a:r>
              <a:rPr lang="en-US" sz="1200" dirty="0" smtClean="0"/>
              <a:t>isn't</a:t>
            </a:r>
            <a:r>
              <a:rPr lang="en-US" sz="1200" b="0" i="0" u="none" strike="noStrike" cap="none" baseline="0" dirty="0" smtClean="0">
                <a:latin typeface="+mn-lt"/>
                <a:ea typeface="Arial"/>
                <a:cs typeface="Arial"/>
                <a:sym typeface="Arial"/>
              </a:rPr>
              <a:t> the answer that’s important. It’s how we formulate the question. </a:t>
            </a:r>
            <a:r>
              <a:rPr lang="en-US" sz="1200" dirty="0" smtClean="0"/>
              <a:t>We'd</a:t>
            </a:r>
            <a:r>
              <a:rPr lang="en-US" sz="1200" b="0" i="0" u="none" strike="noStrike" cap="none" baseline="0" dirty="0" smtClean="0">
                <a:latin typeface="+mn-lt"/>
                <a:ea typeface="Arial"/>
                <a:cs typeface="Arial"/>
                <a:sym typeface="Arial"/>
              </a:rPr>
              <a:t> probably answer: "However many the market dictates. If pianos need tuning once a week, and it takes an hour to tune a piano and a piano tuner works 8 hours a day for 5 days a week 40 pianos need tuning each week. We'd answer one for every 40 pianos.” A better use of our educational time might be to think laterally about this, to say, “Are these all the same piano? Are any electric? How old (or new) are some of these?” There is so much more to this question than just filling in the blanks.</a:t>
            </a:r>
          </a:p>
          <a:p>
            <a:pPr>
              <a:buNone/>
            </a:pPr>
            <a:r>
              <a:rPr lang="en-US" sz="1200" b="0" i="0" u="none" strike="noStrike" cap="none" baseline="0" dirty="0" smtClean="0">
                <a:latin typeface="+mn-lt"/>
                <a:ea typeface="Arial"/>
                <a:cs typeface="Arial"/>
                <a:sym typeface="Arial"/>
              </a:rPr>
              <a:t>This is called a Fermi problem. Enrico Fermi – determine estimates based on known facts. This gives us a general idea of the answer. The CONVERGENT (i.e., non-lateral) thinking is when the instructor leads the students down this path. Then it has nothing to do with creativity. It’s all about fill-in-the-blank.</a:t>
            </a:r>
          </a:p>
          <a:p>
            <a:pPr>
              <a:buNone/>
            </a:pPr>
            <a:r>
              <a:rPr lang="en-US" sz="1200" b="0" i="0" u="none" strike="noStrike" cap="none" baseline="0" dirty="0" smtClean="0">
                <a:latin typeface="+mn-lt"/>
                <a:ea typeface="Arial"/>
                <a:cs typeface="Arial"/>
                <a:sym typeface="Arial"/>
              </a:rPr>
              <a:t>A famous example of a Fermi-problem-like estimate is the Drake equation, which seeks to estimate the number of intelligent civilizations in the galaxy. The basic question of why, if there are a significant number of such civilizations, ours has never encountered any others is called the Fermi paradox.</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44365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365125" y="395289"/>
            <a:ext cx="8407400" cy="1144587"/>
          </a:xfrm>
        </p:spPr>
        <p:txBody>
          <a:bodyPr/>
          <a:lstStyle>
            <a:lvl1pPr>
              <a:defRPr sz="3600"/>
            </a:lvl1pPr>
          </a:lstStyle>
          <a:p>
            <a:r>
              <a:rPr lang="en-US" smtClean="0"/>
              <a:t>Click to edit Master title style</a:t>
            </a:r>
            <a:endParaRPr lang="en-US"/>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6854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B9823563-93A1-654D-9488-217BA645EDC5}" type="slidenum">
              <a:rPr lang="en-US"/>
              <a:pPr>
                <a:defRPr/>
              </a:pPr>
              <a:t>‹#›</a:t>
            </a:fld>
            <a:endParaRPr lang="en-US"/>
          </a:p>
        </p:txBody>
      </p:sp>
    </p:spTree>
    <p:extLst>
      <p:ext uri="{BB962C8B-B14F-4D97-AF65-F5344CB8AC3E}">
        <p14:creationId xmlns:p14="http://schemas.microsoft.com/office/powerpoint/2010/main" val="98990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37325" y="395289"/>
            <a:ext cx="2057400" cy="5676900"/>
          </a:xfrm>
        </p:spPr>
        <p:txBody>
          <a:bodyPr vert="eaVert"/>
          <a:lstStyle/>
          <a:p>
            <a:r>
              <a:rPr lang="en-US" smtClean="0"/>
              <a:t>Click to edit Master title style</a:t>
            </a:r>
            <a:endParaRPr lang="pt-BR"/>
          </a:p>
        </p:txBody>
      </p:sp>
      <p:sp>
        <p:nvSpPr>
          <p:cNvPr id="3" name="Espaço Reservado para Texto Vertical 2"/>
          <p:cNvSpPr>
            <a:spLocks noGrp="1"/>
          </p:cNvSpPr>
          <p:nvPr>
            <p:ph type="body" orient="vert" idx="1"/>
          </p:nvPr>
        </p:nvSpPr>
        <p:spPr>
          <a:xfrm>
            <a:off x="365125" y="395289"/>
            <a:ext cx="60198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B5193C6D-5557-7947-8E7A-601E43FB0B0E}" type="slidenum">
              <a:rPr lang="en-US"/>
              <a:pPr>
                <a:defRPr/>
              </a:pPr>
              <a:t>‹#›</a:t>
            </a:fld>
            <a:endParaRPr lang="en-US"/>
          </a:p>
        </p:txBody>
      </p:sp>
    </p:spTree>
    <p:extLst>
      <p:ext uri="{BB962C8B-B14F-4D97-AF65-F5344CB8AC3E}">
        <p14:creationId xmlns:p14="http://schemas.microsoft.com/office/powerpoint/2010/main" val="6962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4093030" y="3267299"/>
            <a:ext cx="4822371" cy="1470024"/>
          </a:xfrm>
          <a:prstGeom prst="rect">
            <a:avLst/>
          </a:prstGeom>
          <a:noFill/>
          <a:ln>
            <a:noFill/>
          </a:ln>
        </p:spPr>
        <p:txBody>
          <a:bodyPr lIns="91425" tIns="91425" rIns="91425" bIns="91425" anchor="t" anchorCtr="0"/>
          <a:lstStyle>
            <a:lvl1pPr marL="0" marR="0" indent="0" algn="l" rtl="0">
              <a:spcBef>
                <a:spcPts val="0"/>
              </a:spcBef>
              <a:spcAft>
                <a:spcPts val="0"/>
              </a:spcAft>
              <a:defRPr sz="40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50" name="Shape 50"/>
          <p:cNvSpPr txBox="1">
            <a:spLocks noGrp="1"/>
          </p:cNvSpPr>
          <p:nvPr>
            <p:ph type="subTitle" idx="1"/>
          </p:nvPr>
        </p:nvSpPr>
        <p:spPr>
          <a:xfrm>
            <a:off x="4093030" y="4789734"/>
            <a:ext cx="4822371" cy="533399"/>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rgbClr val="FF9900"/>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4093030" y="3267299"/>
            <a:ext cx="4822371" cy="1470024"/>
          </a:xfrm>
          <a:prstGeom prst="rect">
            <a:avLst/>
          </a:prstGeom>
          <a:noFill/>
          <a:ln>
            <a:noFill/>
          </a:ln>
        </p:spPr>
        <p:txBody>
          <a:bodyPr lIns="91425" tIns="91425" rIns="91425" bIns="91425" anchor="t" anchorCtr="0"/>
          <a:lstStyle>
            <a:lvl1pPr marL="0" marR="0" indent="0" algn="l" rtl="0">
              <a:spcBef>
                <a:spcPts val="0"/>
              </a:spcBef>
              <a:spcAft>
                <a:spcPts val="0"/>
              </a:spcAft>
              <a:defRPr sz="40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53" name="Shape 53"/>
          <p:cNvSpPr txBox="1">
            <a:spLocks noGrp="1"/>
          </p:cNvSpPr>
          <p:nvPr>
            <p:ph type="subTitle" idx="1"/>
          </p:nvPr>
        </p:nvSpPr>
        <p:spPr>
          <a:xfrm>
            <a:off x="4093030" y="4789734"/>
            <a:ext cx="4822371" cy="533399"/>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rgbClr val="FF9900"/>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pic>
        <p:nvPicPr>
          <p:cNvPr id="5" name="Picture 10"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8238" y="6356352"/>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9"/>
            <a:ext cx="8407400" cy="1144587"/>
          </a:xfrm>
        </p:spPr>
        <p:txBody>
          <a:bodyPr/>
          <a:lstStyle>
            <a:lvl1pPr>
              <a:defRPr sz="3600"/>
            </a:lvl1pPr>
          </a:lstStyle>
          <a:p>
            <a:r>
              <a:rPr lang="en-US" smtClean="0"/>
              <a:t>Click to edit Master title style</a:t>
            </a:r>
            <a:endParaRPr lang="en-US"/>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tx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923311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5D5A9FBD-3349-7847-BF83-EAF31F241B7D}" type="slidenum">
              <a:rPr lang="en-US" smtClean="0"/>
              <a:pPr>
                <a:defRPr/>
              </a:pPr>
              <a:t>‹#›</a:t>
            </a:fld>
            <a:endParaRPr lang="en-US"/>
          </a:p>
        </p:txBody>
      </p:sp>
    </p:spTree>
    <p:extLst>
      <p:ext uri="{BB962C8B-B14F-4D97-AF65-F5344CB8AC3E}">
        <p14:creationId xmlns:p14="http://schemas.microsoft.com/office/powerpoint/2010/main" val="232293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E6A76506-EAC3-A845-B536-909F9A8CB3F0}" type="slidenum">
              <a:rPr lang="en-US" smtClean="0"/>
              <a:pPr>
                <a:defRPr/>
              </a:pPr>
              <a:t>‹#›</a:t>
            </a:fld>
            <a:endParaRPr lang="en-US"/>
          </a:p>
        </p:txBody>
      </p:sp>
    </p:spTree>
    <p:extLst>
      <p:ext uri="{BB962C8B-B14F-4D97-AF65-F5344CB8AC3E}">
        <p14:creationId xmlns:p14="http://schemas.microsoft.com/office/powerpoint/2010/main" val="19861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Conteúd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1E58D724-8515-F746-9C94-E85715C54A63}" type="slidenum">
              <a:rPr lang="en-US" smtClean="0"/>
              <a:pPr>
                <a:defRPr/>
              </a:pPr>
              <a:t>‹#›</a:t>
            </a:fld>
            <a:endParaRPr lang="en-US"/>
          </a:p>
        </p:txBody>
      </p:sp>
    </p:spTree>
    <p:extLst>
      <p:ext uri="{BB962C8B-B14F-4D97-AF65-F5344CB8AC3E}">
        <p14:creationId xmlns:p14="http://schemas.microsoft.com/office/powerpoint/2010/main" val="304630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A7C4321D-3E37-F940-A83E-C5E368CBAE08}" type="slidenum">
              <a:rPr lang="en-US" smtClean="0"/>
              <a:pPr>
                <a:defRPr/>
              </a:pPr>
              <a:t>‹#›</a:t>
            </a:fld>
            <a:endParaRPr lang="en-US"/>
          </a:p>
        </p:txBody>
      </p:sp>
    </p:spTree>
    <p:extLst>
      <p:ext uri="{BB962C8B-B14F-4D97-AF65-F5344CB8AC3E}">
        <p14:creationId xmlns:p14="http://schemas.microsoft.com/office/powerpoint/2010/main" val="156623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E2C76B7D-716E-5946-8509-DA9F5734B60C}" type="slidenum">
              <a:rPr lang="en-US" smtClean="0"/>
              <a:pPr>
                <a:defRPr/>
              </a:pPr>
              <a:t>‹#›</a:t>
            </a:fld>
            <a:endParaRPr lang="en-US"/>
          </a:p>
        </p:txBody>
      </p:sp>
    </p:spTree>
    <p:extLst>
      <p:ext uri="{BB962C8B-B14F-4D97-AF65-F5344CB8AC3E}">
        <p14:creationId xmlns:p14="http://schemas.microsoft.com/office/powerpoint/2010/main" val="293451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5D5A9FBD-3349-7847-BF83-EAF31F241B7D}" type="slidenum">
              <a:rPr lang="en-US"/>
              <a:pPr>
                <a:defRPr/>
              </a:pPr>
              <a:t>‹#›</a:t>
            </a:fld>
            <a:endParaRPr lang="en-US"/>
          </a:p>
        </p:txBody>
      </p:sp>
    </p:spTree>
    <p:extLst>
      <p:ext uri="{BB962C8B-B14F-4D97-AF65-F5344CB8AC3E}">
        <p14:creationId xmlns:p14="http://schemas.microsoft.com/office/powerpoint/2010/main" val="2379149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DE44100C-66C8-7646-AD4D-5776C5E15F05}" type="slidenum">
              <a:rPr lang="en-US" smtClean="0"/>
              <a:pPr>
                <a:defRPr/>
              </a:pPr>
              <a:t>‹#›</a:t>
            </a:fld>
            <a:endParaRPr lang="en-US"/>
          </a:p>
        </p:txBody>
      </p:sp>
    </p:spTree>
    <p:extLst>
      <p:ext uri="{BB962C8B-B14F-4D97-AF65-F5344CB8AC3E}">
        <p14:creationId xmlns:p14="http://schemas.microsoft.com/office/powerpoint/2010/main" val="2295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D2A5E07D-0572-8A4D-BD22-2CCDB0A3DD1B}" type="slidenum">
              <a:rPr lang="en-US" smtClean="0"/>
              <a:pPr>
                <a:defRPr/>
              </a:pPr>
              <a:t>‹#›</a:t>
            </a:fld>
            <a:endParaRPr lang="en-US"/>
          </a:p>
        </p:txBody>
      </p:sp>
    </p:spTree>
    <p:extLst>
      <p:ext uri="{BB962C8B-B14F-4D97-AF65-F5344CB8AC3E}">
        <p14:creationId xmlns:p14="http://schemas.microsoft.com/office/powerpoint/2010/main" val="139776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pt-BR" noProof="0" smtClean="0"/>
          </a:p>
        </p:txBody>
      </p:sp>
      <p:sp>
        <p:nvSpPr>
          <p:cNvPr id="4" name="Espaço Reservado para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A7DC6DC4-4F26-874A-8FB1-90570558A7BE}" type="slidenum">
              <a:rPr lang="en-US" smtClean="0"/>
              <a:pPr>
                <a:defRPr/>
              </a:pPr>
              <a:t>‹#›</a:t>
            </a:fld>
            <a:endParaRPr lang="en-US"/>
          </a:p>
        </p:txBody>
      </p:sp>
    </p:spTree>
    <p:extLst>
      <p:ext uri="{BB962C8B-B14F-4D97-AF65-F5344CB8AC3E}">
        <p14:creationId xmlns:p14="http://schemas.microsoft.com/office/powerpoint/2010/main" val="215462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9823563-93A1-654D-9488-217BA645EDC5}" type="slidenum">
              <a:rPr lang="en-US" smtClean="0"/>
              <a:pPr>
                <a:defRPr/>
              </a:pPr>
              <a:t>‹#›</a:t>
            </a:fld>
            <a:endParaRPr lang="en-US"/>
          </a:p>
        </p:txBody>
      </p:sp>
    </p:spTree>
    <p:extLst>
      <p:ext uri="{BB962C8B-B14F-4D97-AF65-F5344CB8AC3E}">
        <p14:creationId xmlns:p14="http://schemas.microsoft.com/office/powerpoint/2010/main" val="2505476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37325" y="395289"/>
            <a:ext cx="2057400" cy="5676900"/>
          </a:xfrm>
        </p:spPr>
        <p:txBody>
          <a:bodyPr vert="eaVert"/>
          <a:lstStyle/>
          <a:p>
            <a:r>
              <a:rPr lang="en-US" smtClean="0"/>
              <a:t>Click to edit Master title style</a:t>
            </a:r>
            <a:endParaRPr lang="pt-BR"/>
          </a:p>
        </p:txBody>
      </p:sp>
      <p:sp>
        <p:nvSpPr>
          <p:cNvPr id="3" name="Espaço Reservado para Texto Vertical 2"/>
          <p:cNvSpPr>
            <a:spLocks noGrp="1"/>
          </p:cNvSpPr>
          <p:nvPr>
            <p:ph type="body" orient="vert" idx="1"/>
          </p:nvPr>
        </p:nvSpPr>
        <p:spPr>
          <a:xfrm>
            <a:off x="365125" y="395289"/>
            <a:ext cx="60198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Presentation Title runs here  l  00/00/00</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5193C6D-5557-7947-8E7A-601E43FB0B0E}" type="slidenum">
              <a:rPr lang="en-US" smtClean="0"/>
              <a:pPr>
                <a:defRPr/>
              </a:pPr>
              <a:t>‹#›</a:t>
            </a:fld>
            <a:endParaRPr lang="en-US"/>
          </a:p>
        </p:txBody>
      </p:sp>
    </p:spTree>
    <p:extLst>
      <p:ext uri="{BB962C8B-B14F-4D97-AF65-F5344CB8AC3E}">
        <p14:creationId xmlns:p14="http://schemas.microsoft.com/office/powerpoint/2010/main" val="364531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4093030" y="3267299"/>
            <a:ext cx="4822371" cy="1470024"/>
          </a:xfrm>
          <a:prstGeom prst="rect">
            <a:avLst/>
          </a:prstGeom>
          <a:noFill/>
          <a:ln>
            <a:noFill/>
          </a:ln>
        </p:spPr>
        <p:txBody>
          <a:bodyPr lIns="91425" tIns="91425" rIns="91425" bIns="91425" anchor="t" anchorCtr="0"/>
          <a:lstStyle>
            <a:lvl1pPr marL="0" marR="0" indent="0" algn="l" rtl="0">
              <a:spcBef>
                <a:spcPts val="0"/>
              </a:spcBef>
              <a:spcAft>
                <a:spcPts val="0"/>
              </a:spcAft>
              <a:defRPr sz="40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50" name="Shape 50"/>
          <p:cNvSpPr txBox="1">
            <a:spLocks noGrp="1"/>
          </p:cNvSpPr>
          <p:nvPr>
            <p:ph type="subTitle" idx="1"/>
          </p:nvPr>
        </p:nvSpPr>
        <p:spPr>
          <a:xfrm>
            <a:off x="4093030" y="4789734"/>
            <a:ext cx="4822371" cy="533399"/>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rgbClr val="FF9900"/>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4093030" y="3267299"/>
            <a:ext cx="4822371" cy="1470024"/>
          </a:xfrm>
          <a:prstGeom prst="rect">
            <a:avLst/>
          </a:prstGeom>
          <a:noFill/>
          <a:ln>
            <a:noFill/>
          </a:ln>
        </p:spPr>
        <p:txBody>
          <a:bodyPr lIns="91425" tIns="91425" rIns="91425" bIns="91425" anchor="t" anchorCtr="0"/>
          <a:lstStyle>
            <a:lvl1pPr marL="0" marR="0" indent="0" algn="l" rtl="0">
              <a:spcBef>
                <a:spcPts val="0"/>
              </a:spcBef>
              <a:spcAft>
                <a:spcPts val="0"/>
              </a:spcAft>
              <a:defRPr sz="40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53" name="Shape 53"/>
          <p:cNvSpPr txBox="1">
            <a:spLocks noGrp="1"/>
          </p:cNvSpPr>
          <p:nvPr>
            <p:ph type="subTitle" idx="1"/>
          </p:nvPr>
        </p:nvSpPr>
        <p:spPr>
          <a:xfrm>
            <a:off x="4093030" y="4789734"/>
            <a:ext cx="4822371" cy="533399"/>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rgbClr val="FF9900"/>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361479" name="Picture 7"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4123" y="6496051"/>
            <a:ext cx="1189892" cy="223839"/>
          </a:xfrm>
          <a:prstGeom prst="rect">
            <a:avLst/>
          </a:prstGeom>
          <a:noFill/>
        </p:spPr>
      </p:pic>
      <p:sp>
        <p:nvSpPr>
          <p:cNvPr id="361480" name="Line 8"/>
          <p:cNvSpPr>
            <a:spLocks noChangeShapeType="1"/>
          </p:cNvSpPr>
          <p:nvPr/>
        </p:nvSpPr>
        <p:spPr bwMode="gray">
          <a:xfrm>
            <a:off x="0" y="6397625"/>
            <a:ext cx="9139604" cy="0"/>
          </a:xfrm>
          <a:prstGeom prst="line">
            <a:avLst/>
          </a:prstGeom>
          <a:noFill/>
          <a:ln w="6350">
            <a:solidFill>
              <a:schemeClr val="bg2"/>
            </a:solidFill>
            <a:round/>
            <a:headEnd/>
            <a:tailEnd/>
          </a:ln>
          <a:effectLst/>
        </p:spPr>
        <p:txBody>
          <a:bodyPr lIns="77925" tIns="38963" rIns="77925" bIns="38963"/>
          <a:lstStyle/>
          <a:p>
            <a:endParaRPr lang="en-US"/>
          </a:p>
        </p:txBody>
      </p:sp>
      <p:pic>
        <p:nvPicPr>
          <p:cNvPr id="361486" name="Picture 14" descr="Pearson_Bound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2673" y="6356353"/>
            <a:ext cx="1528396" cy="493713"/>
          </a:xfrm>
          <a:prstGeom prst="rect">
            <a:avLst/>
          </a:prstGeom>
          <a:noFill/>
        </p:spPr>
      </p:pic>
    </p:spTree>
    <p:extLst>
      <p:ext uri="{BB962C8B-B14F-4D97-AF65-F5344CB8AC3E}">
        <p14:creationId xmlns:p14="http://schemas.microsoft.com/office/powerpoint/2010/main" val="816458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solidFill>
                  <a:schemeClr val="accent6">
                    <a:lumMod val="75000"/>
                  </a:schemeClr>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457200" y="1773239"/>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25902"/>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37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rgbClr val="FBF5EA"/>
        </a:solidFill>
        <a:effectLst/>
      </p:bgPr>
    </p:bg>
    <p:spTree>
      <p:nvGrpSpPr>
        <p:cNvPr id="1" name=""/>
        <p:cNvGrpSpPr/>
        <p:nvPr/>
      </p:nvGrpSpPr>
      <p:grpSpPr>
        <a:xfrm>
          <a:off x="0" y="0"/>
          <a:ext cx="0" cy="0"/>
          <a:chOff x="0" y="0"/>
          <a:chExt cx="0" cy="0"/>
        </a:xfrm>
      </p:grpSpPr>
      <p:pic>
        <p:nvPicPr>
          <p:cNvPr id="3" name="Picture 10"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8238" y="6356352"/>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61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E6A76506-EAC3-A845-B536-909F9A8CB3F0}" type="slidenum">
              <a:rPr lang="en-US"/>
              <a:pPr>
                <a:defRPr/>
              </a:pPr>
              <a:t>‹#›</a:t>
            </a:fld>
            <a:endParaRPr lang="en-US"/>
          </a:p>
        </p:txBody>
      </p:sp>
    </p:spTree>
    <p:extLst>
      <p:ext uri="{BB962C8B-B14F-4D97-AF65-F5344CB8AC3E}">
        <p14:creationId xmlns:p14="http://schemas.microsoft.com/office/powerpoint/2010/main" val="894215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57810049-5AD1-764A-93B8-3791C3D0922E}" type="slidenum">
              <a:rPr lang="en-US"/>
              <a:pPr>
                <a:defRPr/>
              </a:pPr>
              <a:t>‹#›</a:t>
            </a:fld>
            <a:endParaRPr lang="en-US"/>
          </a:p>
        </p:txBody>
      </p:sp>
    </p:spTree>
    <p:extLst>
      <p:ext uri="{BB962C8B-B14F-4D97-AF65-F5344CB8AC3E}">
        <p14:creationId xmlns:p14="http://schemas.microsoft.com/office/powerpoint/2010/main" val="462131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2C23B3FA-DE6F-F548-A69F-489EAE755323}" type="slidenum">
              <a:rPr lang="en-US"/>
              <a:pPr>
                <a:defRPr/>
              </a:pPr>
              <a:t>‹#›</a:t>
            </a:fld>
            <a:endParaRPr lang="en-US"/>
          </a:p>
        </p:txBody>
      </p:sp>
    </p:spTree>
    <p:extLst>
      <p:ext uri="{BB962C8B-B14F-4D97-AF65-F5344CB8AC3E}">
        <p14:creationId xmlns:p14="http://schemas.microsoft.com/office/powerpoint/2010/main" val="1955320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Conteúd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0F507DED-50BA-2A40-879D-47AAF35C51BB}" type="slidenum">
              <a:rPr lang="en-US"/>
              <a:pPr>
                <a:defRPr/>
              </a:pPr>
              <a:t>‹#›</a:t>
            </a:fld>
            <a:endParaRPr lang="en-US"/>
          </a:p>
        </p:txBody>
      </p:sp>
    </p:spTree>
    <p:extLst>
      <p:ext uri="{BB962C8B-B14F-4D97-AF65-F5344CB8AC3E}">
        <p14:creationId xmlns:p14="http://schemas.microsoft.com/office/powerpoint/2010/main" val="64899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8" name="Rectangle 6"/>
          <p:cNvSpPr>
            <a:spLocks noGrp="1" noChangeArrowheads="1"/>
          </p:cNvSpPr>
          <p:nvPr>
            <p:ph type="sldNum" sz="quarter" idx="11"/>
          </p:nvPr>
        </p:nvSpPr>
        <p:spPr>
          <a:ln/>
        </p:spPr>
        <p:txBody>
          <a:bodyPr/>
          <a:lstStyle>
            <a:lvl1pPr>
              <a:defRPr/>
            </a:lvl1pPr>
          </a:lstStyle>
          <a:p>
            <a:pPr>
              <a:defRPr/>
            </a:pPr>
            <a:fld id="{3A5E460B-2676-C74C-B031-99964EF5C128}" type="slidenum">
              <a:rPr lang="en-US"/>
              <a:pPr>
                <a:defRPr/>
              </a:pPr>
              <a:t>‹#›</a:t>
            </a:fld>
            <a:endParaRPr lang="en-US"/>
          </a:p>
        </p:txBody>
      </p:sp>
    </p:spTree>
    <p:extLst>
      <p:ext uri="{BB962C8B-B14F-4D97-AF65-F5344CB8AC3E}">
        <p14:creationId xmlns:p14="http://schemas.microsoft.com/office/powerpoint/2010/main" val="4053517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4" name="Rectangle 6"/>
          <p:cNvSpPr>
            <a:spLocks noGrp="1" noChangeArrowheads="1"/>
          </p:cNvSpPr>
          <p:nvPr>
            <p:ph type="sldNum" sz="quarter" idx="11"/>
          </p:nvPr>
        </p:nvSpPr>
        <p:spPr>
          <a:ln/>
        </p:spPr>
        <p:txBody>
          <a:bodyPr/>
          <a:lstStyle>
            <a:lvl1pPr>
              <a:defRPr/>
            </a:lvl1pPr>
          </a:lstStyle>
          <a:p>
            <a:pPr>
              <a:defRPr/>
            </a:pPr>
            <a:fld id="{059449B1-9494-7E4D-BC6A-D3DF595A9226}" type="slidenum">
              <a:rPr lang="en-US"/>
              <a:pPr>
                <a:defRPr/>
              </a:pPr>
              <a:t>‹#›</a:t>
            </a:fld>
            <a:endParaRPr lang="en-US"/>
          </a:p>
        </p:txBody>
      </p:sp>
    </p:spTree>
    <p:extLst>
      <p:ext uri="{BB962C8B-B14F-4D97-AF65-F5344CB8AC3E}">
        <p14:creationId xmlns:p14="http://schemas.microsoft.com/office/powerpoint/2010/main" val="4026123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3" name="Rectangle 6"/>
          <p:cNvSpPr>
            <a:spLocks noGrp="1" noChangeArrowheads="1"/>
          </p:cNvSpPr>
          <p:nvPr>
            <p:ph type="sldNum" sz="quarter" idx="11"/>
          </p:nvPr>
        </p:nvSpPr>
        <p:spPr>
          <a:ln/>
        </p:spPr>
        <p:txBody>
          <a:bodyPr/>
          <a:lstStyle>
            <a:lvl1pPr>
              <a:defRPr/>
            </a:lvl1pPr>
          </a:lstStyle>
          <a:p>
            <a:pPr>
              <a:defRPr/>
            </a:pPr>
            <a:fld id="{97158DD4-6922-9C4D-8141-4CA340639FE5}" type="slidenum">
              <a:rPr lang="en-US"/>
              <a:pPr>
                <a:defRPr/>
              </a:pPr>
              <a:t>‹#›</a:t>
            </a:fld>
            <a:endParaRPr lang="en-US"/>
          </a:p>
        </p:txBody>
      </p:sp>
    </p:spTree>
    <p:extLst>
      <p:ext uri="{BB962C8B-B14F-4D97-AF65-F5344CB8AC3E}">
        <p14:creationId xmlns:p14="http://schemas.microsoft.com/office/powerpoint/2010/main" val="2615001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BC205B3D-0A72-8E47-84AF-F7012B14CC7A}" type="slidenum">
              <a:rPr lang="en-US"/>
              <a:pPr>
                <a:defRPr/>
              </a:pPr>
              <a:t>‹#›</a:t>
            </a:fld>
            <a:endParaRPr lang="en-US"/>
          </a:p>
        </p:txBody>
      </p:sp>
    </p:spTree>
    <p:extLst>
      <p:ext uri="{BB962C8B-B14F-4D97-AF65-F5344CB8AC3E}">
        <p14:creationId xmlns:p14="http://schemas.microsoft.com/office/powerpoint/2010/main" val="3902734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pt-BR" noProof="0" smtClean="0"/>
          </a:p>
        </p:txBody>
      </p:sp>
      <p:sp>
        <p:nvSpPr>
          <p:cNvPr id="4" name="Espaço Reservado para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D4B7FB34-BD2D-E948-BD01-6E7F31218CBB}" type="slidenum">
              <a:rPr lang="en-US"/>
              <a:pPr>
                <a:defRPr/>
              </a:pPr>
              <a:t>‹#›</a:t>
            </a:fld>
            <a:endParaRPr lang="en-US"/>
          </a:p>
        </p:txBody>
      </p:sp>
    </p:spTree>
    <p:extLst>
      <p:ext uri="{BB962C8B-B14F-4D97-AF65-F5344CB8AC3E}">
        <p14:creationId xmlns:p14="http://schemas.microsoft.com/office/powerpoint/2010/main" val="320393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510A37F6-0C04-8C4F-9F57-8A08DB4F38EE}" type="slidenum">
              <a:rPr lang="en-US"/>
              <a:pPr>
                <a:defRPr/>
              </a:pPr>
              <a:t>‹#›</a:t>
            </a:fld>
            <a:endParaRPr lang="en-US"/>
          </a:p>
        </p:txBody>
      </p:sp>
    </p:spTree>
    <p:extLst>
      <p:ext uri="{BB962C8B-B14F-4D97-AF65-F5344CB8AC3E}">
        <p14:creationId xmlns:p14="http://schemas.microsoft.com/office/powerpoint/2010/main" val="296610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37325" y="395289"/>
            <a:ext cx="2057400" cy="5676900"/>
          </a:xfrm>
        </p:spPr>
        <p:txBody>
          <a:bodyPr vert="eaVert"/>
          <a:lstStyle/>
          <a:p>
            <a:r>
              <a:rPr lang="en-US" smtClean="0"/>
              <a:t>Click to edit Master title style</a:t>
            </a:r>
            <a:endParaRPr lang="pt-BR"/>
          </a:p>
        </p:txBody>
      </p:sp>
      <p:sp>
        <p:nvSpPr>
          <p:cNvPr id="3" name="Espaço Reservado para Texto Vertical 2"/>
          <p:cNvSpPr>
            <a:spLocks noGrp="1"/>
          </p:cNvSpPr>
          <p:nvPr>
            <p:ph type="body" orient="vert" idx="1"/>
          </p:nvPr>
        </p:nvSpPr>
        <p:spPr>
          <a:xfrm>
            <a:off x="365125" y="395289"/>
            <a:ext cx="60198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09603855-01E8-9743-9583-1B695687206F}" type="slidenum">
              <a:rPr lang="en-US"/>
              <a:pPr>
                <a:defRPr/>
              </a:pPr>
              <a:t>‹#›</a:t>
            </a:fld>
            <a:endParaRPr lang="en-US"/>
          </a:p>
        </p:txBody>
      </p:sp>
    </p:spTree>
    <p:extLst>
      <p:ext uri="{BB962C8B-B14F-4D97-AF65-F5344CB8AC3E}">
        <p14:creationId xmlns:p14="http://schemas.microsoft.com/office/powerpoint/2010/main" val="331952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Conteúd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1E58D724-8515-F746-9C94-E85715C54A63}" type="slidenum">
              <a:rPr lang="en-US"/>
              <a:pPr>
                <a:defRPr/>
              </a:pPr>
              <a:t>‹#›</a:t>
            </a:fld>
            <a:endParaRPr lang="en-US"/>
          </a:p>
        </p:txBody>
      </p:sp>
    </p:spTree>
    <p:extLst>
      <p:ext uri="{BB962C8B-B14F-4D97-AF65-F5344CB8AC3E}">
        <p14:creationId xmlns:p14="http://schemas.microsoft.com/office/powerpoint/2010/main" val="232238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8" name="Rectangle 7"/>
          <p:cNvSpPr>
            <a:spLocks noGrp="1" noChangeArrowheads="1"/>
          </p:cNvSpPr>
          <p:nvPr>
            <p:ph type="sldNum" sz="quarter" idx="11"/>
          </p:nvPr>
        </p:nvSpPr>
        <p:spPr>
          <a:ln/>
        </p:spPr>
        <p:txBody>
          <a:bodyPr/>
          <a:lstStyle>
            <a:lvl1pPr>
              <a:defRPr/>
            </a:lvl1pPr>
          </a:lstStyle>
          <a:p>
            <a:pPr>
              <a:defRPr/>
            </a:pPr>
            <a:fld id="{A7C4321D-3E37-F940-A83E-C5E368CBAE08}" type="slidenum">
              <a:rPr lang="en-US"/>
              <a:pPr>
                <a:defRPr/>
              </a:pPr>
              <a:t>‹#›</a:t>
            </a:fld>
            <a:endParaRPr lang="en-US"/>
          </a:p>
        </p:txBody>
      </p:sp>
    </p:spTree>
    <p:extLst>
      <p:ext uri="{BB962C8B-B14F-4D97-AF65-F5344CB8AC3E}">
        <p14:creationId xmlns:p14="http://schemas.microsoft.com/office/powerpoint/2010/main" val="26749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4" name="Rectangle 7"/>
          <p:cNvSpPr>
            <a:spLocks noGrp="1" noChangeArrowheads="1"/>
          </p:cNvSpPr>
          <p:nvPr>
            <p:ph type="sldNum" sz="quarter" idx="11"/>
          </p:nvPr>
        </p:nvSpPr>
        <p:spPr>
          <a:ln/>
        </p:spPr>
        <p:txBody>
          <a:bodyPr/>
          <a:lstStyle>
            <a:lvl1pPr>
              <a:defRPr/>
            </a:lvl1pPr>
          </a:lstStyle>
          <a:p>
            <a:pPr>
              <a:defRPr/>
            </a:pPr>
            <a:fld id="{E2C76B7D-716E-5946-8509-DA9F5734B60C}" type="slidenum">
              <a:rPr lang="en-US"/>
              <a:pPr>
                <a:defRPr/>
              </a:pPr>
              <a:t>‹#›</a:t>
            </a:fld>
            <a:endParaRPr lang="en-US"/>
          </a:p>
        </p:txBody>
      </p:sp>
    </p:spTree>
    <p:extLst>
      <p:ext uri="{BB962C8B-B14F-4D97-AF65-F5344CB8AC3E}">
        <p14:creationId xmlns:p14="http://schemas.microsoft.com/office/powerpoint/2010/main" val="80447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3" name="Rectangle 7"/>
          <p:cNvSpPr>
            <a:spLocks noGrp="1" noChangeArrowheads="1"/>
          </p:cNvSpPr>
          <p:nvPr>
            <p:ph type="sldNum" sz="quarter" idx="11"/>
          </p:nvPr>
        </p:nvSpPr>
        <p:spPr>
          <a:ln/>
        </p:spPr>
        <p:txBody>
          <a:bodyPr/>
          <a:lstStyle>
            <a:lvl1pPr>
              <a:defRPr/>
            </a:lvl1pPr>
          </a:lstStyle>
          <a:p>
            <a:pPr>
              <a:defRPr/>
            </a:pPr>
            <a:fld id="{DE44100C-66C8-7646-AD4D-5776C5E15F05}" type="slidenum">
              <a:rPr lang="en-US"/>
              <a:pPr>
                <a:defRPr/>
              </a:pPr>
              <a:t>‹#›</a:t>
            </a:fld>
            <a:endParaRPr lang="en-US"/>
          </a:p>
        </p:txBody>
      </p:sp>
    </p:spTree>
    <p:extLst>
      <p:ext uri="{BB962C8B-B14F-4D97-AF65-F5344CB8AC3E}">
        <p14:creationId xmlns:p14="http://schemas.microsoft.com/office/powerpoint/2010/main" val="321550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D2A5E07D-0572-8A4D-BD22-2CCDB0A3DD1B}" type="slidenum">
              <a:rPr lang="en-US"/>
              <a:pPr>
                <a:defRPr/>
              </a:pPr>
              <a:t>‹#›</a:t>
            </a:fld>
            <a:endParaRPr lang="en-US"/>
          </a:p>
        </p:txBody>
      </p:sp>
    </p:spTree>
    <p:extLst>
      <p:ext uri="{BB962C8B-B14F-4D97-AF65-F5344CB8AC3E}">
        <p14:creationId xmlns:p14="http://schemas.microsoft.com/office/powerpoint/2010/main" val="72968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pt-BR" noProof="0" smtClean="0"/>
          </a:p>
        </p:txBody>
      </p:sp>
      <p:sp>
        <p:nvSpPr>
          <p:cNvPr id="4" name="Espaço Reservado para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A7DC6DC4-4F26-874A-8FB1-90570558A7BE}" type="slidenum">
              <a:rPr lang="en-US"/>
              <a:pPr>
                <a:defRPr/>
              </a:pPr>
              <a:t>‹#›</a:t>
            </a:fld>
            <a:endParaRPr lang="en-US"/>
          </a:p>
        </p:txBody>
      </p:sp>
    </p:spTree>
    <p:extLst>
      <p:ext uri="{BB962C8B-B14F-4D97-AF65-F5344CB8AC3E}">
        <p14:creationId xmlns:p14="http://schemas.microsoft.com/office/powerpoint/2010/main" val="1934883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theme" Target="../theme/theme2.xml"/><Relationship Id="rId17" Type="http://schemas.openxmlformats.org/officeDocument/2006/relationships/image" Target="../media/image1.emf"/><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3" Type="http://schemas.openxmlformats.org/officeDocument/2006/relationships/image" Target="../media/image1.emf"/><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smtClean="0"/>
              <a:t>Click to edit Master title style</a:t>
            </a:r>
            <a:endParaRPr lang="en-US"/>
          </a:p>
        </p:txBody>
      </p:sp>
      <p:sp>
        <p:nvSpPr>
          <p:cNvPr id="13316" name="Rectangle 3"/>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90502" name="Rectangle 6"/>
          <p:cNvSpPr>
            <a:spLocks noGrp="1" noChangeArrowheads="1"/>
          </p:cNvSpPr>
          <p:nvPr>
            <p:ph type="ftr" sz="quarter" idx="3"/>
          </p:nvPr>
        </p:nvSpPr>
        <p:spPr bwMode="gray">
          <a:xfrm>
            <a:off x="381000" y="6545264"/>
            <a:ext cx="4984750"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Verdana" pitchFamily="34" charset="0"/>
                <a:ea typeface="+mn-ea"/>
                <a:cs typeface="Arial" charset="0"/>
              </a:defRPr>
            </a:lvl1pPr>
          </a:lstStyle>
          <a:p>
            <a:pPr>
              <a:defRPr/>
            </a:pPr>
            <a:r>
              <a:rPr lang="en-US"/>
              <a:t>Presentation Title runs here  l  00/00/00</a:t>
            </a:r>
          </a:p>
        </p:txBody>
      </p:sp>
      <p:sp>
        <p:nvSpPr>
          <p:cNvPr id="490503" name="Rectangle 7"/>
          <p:cNvSpPr>
            <a:spLocks noGrp="1" noChangeArrowheads="1"/>
          </p:cNvSpPr>
          <p:nvPr>
            <p:ph type="sldNum" sz="quarter" idx="4"/>
          </p:nvPr>
        </p:nvSpPr>
        <p:spPr bwMode="gray">
          <a:xfrm>
            <a:off x="150815" y="6545264"/>
            <a:ext cx="331787"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cs typeface="Arial" charset="0"/>
              </a:defRPr>
            </a:lvl1pPr>
          </a:lstStyle>
          <a:p>
            <a:pPr>
              <a:defRPr/>
            </a:pPr>
            <a:fld id="{3DE567A1-D915-B14F-8189-046B1DED64FF}" type="slidenum">
              <a:rPr lang="en-US"/>
              <a:pPr>
                <a:defRPr/>
              </a:pPr>
              <a:t>‹#›</a:t>
            </a:fld>
            <a:endParaRPr lang="en-US"/>
          </a:p>
        </p:txBody>
      </p:sp>
      <p:pic>
        <p:nvPicPr>
          <p:cNvPr id="13319" name="Picture 9" descr="Pearson_Bound_Whit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488238" y="6356352"/>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4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Verdana" pitchFamily="34" charset="0"/>
          <a:cs typeface="Arial" charset="0"/>
        </a:defRPr>
      </a:lvl6pPr>
      <a:lvl7pPr marL="914400" algn="l" rtl="0" eaLnBrk="1" fontAlgn="base" hangingPunct="1">
        <a:spcBef>
          <a:spcPct val="0"/>
        </a:spcBef>
        <a:spcAft>
          <a:spcPct val="0"/>
        </a:spcAft>
        <a:defRPr sz="2400" b="1">
          <a:solidFill>
            <a:schemeClr val="tx2"/>
          </a:solidFill>
          <a:latin typeface="Verdana" pitchFamily="34" charset="0"/>
          <a:cs typeface="Arial" charset="0"/>
        </a:defRPr>
      </a:lvl7pPr>
      <a:lvl8pPr marL="1371600" algn="l" rtl="0" eaLnBrk="1" fontAlgn="base" hangingPunct="1">
        <a:spcBef>
          <a:spcPct val="0"/>
        </a:spcBef>
        <a:spcAft>
          <a:spcPct val="0"/>
        </a:spcAft>
        <a:defRPr sz="2400" b="1">
          <a:solidFill>
            <a:schemeClr val="tx2"/>
          </a:solidFill>
          <a:latin typeface="Verdana" pitchFamily="34" charset="0"/>
          <a:cs typeface="Arial" charset="0"/>
        </a:defRPr>
      </a:lvl8pPr>
      <a:lvl9pPr marL="1828800" algn="l" rtl="0" eaLnBrk="1" fontAlgn="base" hangingPunct="1">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1" fontAlgn="base" hangingPunct="1">
        <a:spcBef>
          <a:spcPct val="50000"/>
        </a:spcBef>
        <a:spcAft>
          <a:spcPct val="0"/>
        </a:spcAft>
        <a:buSzPct val="80000"/>
        <a:buFont typeface="Verdana" charset="0"/>
        <a:defRPr sz="2000">
          <a:solidFill>
            <a:schemeClr val="tx1"/>
          </a:solidFill>
          <a:latin typeface="+mn-lt"/>
          <a:ea typeface="ＭＳ Ｐゴシック" charset="0"/>
          <a:cs typeface="+mn-cs"/>
        </a:defRPr>
      </a:lvl1pPr>
      <a:lvl2pPr marL="179388" indent="-177800" algn="l" rtl="0" eaLnBrk="1" fontAlgn="base" hangingPunct="1">
        <a:spcBef>
          <a:spcPct val="50000"/>
        </a:spcBef>
        <a:spcAft>
          <a:spcPct val="0"/>
        </a:spcAft>
        <a:buSzPct val="80000"/>
        <a:buFont typeface="Verdana" charset="0"/>
        <a:buChar char="•"/>
        <a:defRPr sz="2000">
          <a:solidFill>
            <a:schemeClr val="tx1"/>
          </a:solidFill>
          <a:latin typeface="+mn-lt"/>
          <a:ea typeface="Arial" charset="0"/>
          <a:cs typeface="+mn-cs"/>
        </a:defRPr>
      </a:lvl2pPr>
      <a:lvl3pPr marL="350838" indent="-16986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3pPr>
      <a:lvl4pPr marL="541338" indent="-18891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4pPr>
      <a:lvl5pPr marL="2057400" indent="-228600" algn="l" rtl="0" eaLnBrk="1" fontAlgn="base" hangingPunct="1">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smtClean="0"/>
              <a:t>Click to edit Master title style</a:t>
            </a:r>
            <a:endParaRPr lang="en-US"/>
          </a:p>
        </p:txBody>
      </p:sp>
      <p:sp>
        <p:nvSpPr>
          <p:cNvPr id="13316" name="Rectangle 3"/>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90502" name="Rectangle 6"/>
          <p:cNvSpPr>
            <a:spLocks noGrp="1" noChangeArrowheads="1"/>
          </p:cNvSpPr>
          <p:nvPr>
            <p:ph type="ftr" sz="quarter" idx="3"/>
          </p:nvPr>
        </p:nvSpPr>
        <p:spPr bwMode="gray">
          <a:xfrm>
            <a:off x="381000" y="6545264"/>
            <a:ext cx="4984750"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Verdana" pitchFamily="34" charset="0"/>
                <a:ea typeface="+mn-ea"/>
                <a:cs typeface="Arial" charset="0"/>
              </a:defRPr>
            </a:lvl1pPr>
          </a:lstStyle>
          <a:p>
            <a:pPr>
              <a:defRPr/>
            </a:pPr>
            <a:r>
              <a:rPr lang="en-US" smtClean="0"/>
              <a:t>Presentation Title runs here  l  00/00/00</a:t>
            </a:r>
            <a:endParaRPr lang="en-US"/>
          </a:p>
        </p:txBody>
      </p:sp>
      <p:sp>
        <p:nvSpPr>
          <p:cNvPr id="490503" name="Rectangle 7"/>
          <p:cNvSpPr>
            <a:spLocks noGrp="1" noChangeArrowheads="1"/>
          </p:cNvSpPr>
          <p:nvPr>
            <p:ph type="sldNum" sz="quarter" idx="4"/>
          </p:nvPr>
        </p:nvSpPr>
        <p:spPr bwMode="gray">
          <a:xfrm>
            <a:off x="150815" y="6545264"/>
            <a:ext cx="331787"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cs typeface="Arial" charset="0"/>
              </a:defRPr>
            </a:lvl1pPr>
          </a:lstStyle>
          <a:p>
            <a:pPr>
              <a:defRPr/>
            </a:pPr>
            <a:fld id="{3DE567A1-D915-B14F-8189-046B1DED64FF}" type="slidenum">
              <a:rPr lang="en-US" smtClean="0"/>
              <a:pPr>
                <a:defRPr/>
              </a:pPr>
              <a:t>‹#›</a:t>
            </a:fld>
            <a:endParaRPr lang="en-US"/>
          </a:p>
        </p:txBody>
      </p:sp>
      <p:pic>
        <p:nvPicPr>
          <p:cNvPr id="13319" name="Picture 9" descr="Pearson_Bound_Whit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488238" y="6356352"/>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27" r:id="rId14"/>
    <p:sldLayoutId id="2147483729" r:id="rId15"/>
  </p:sldLayoutIdLst>
  <p:txStyles>
    <p:titleStyle>
      <a:lvl1pPr algn="l" rtl="0" eaLnBrk="1" fontAlgn="base" hangingPunct="1">
        <a:spcBef>
          <a:spcPct val="0"/>
        </a:spcBef>
        <a:spcAft>
          <a:spcPct val="0"/>
        </a:spcAft>
        <a:defRPr sz="24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Verdana" pitchFamily="34" charset="0"/>
          <a:cs typeface="Arial" charset="0"/>
        </a:defRPr>
      </a:lvl6pPr>
      <a:lvl7pPr marL="914400" algn="l" rtl="0" eaLnBrk="1" fontAlgn="base" hangingPunct="1">
        <a:spcBef>
          <a:spcPct val="0"/>
        </a:spcBef>
        <a:spcAft>
          <a:spcPct val="0"/>
        </a:spcAft>
        <a:defRPr sz="2400" b="1">
          <a:solidFill>
            <a:schemeClr val="tx2"/>
          </a:solidFill>
          <a:latin typeface="Verdana" pitchFamily="34" charset="0"/>
          <a:cs typeface="Arial" charset="0"/>
        </a:defRPr>
      </a:lvl7pPr>
      <a:lvl8pPr marL="1371600" algn="l" rtl="0" eaLnBrk="1" fontAlgn="base" hangingPunct="1">
        <a:spcBef>
          <a:spcPct val="0"/>
        </a:spcBef>
        <a:spcAft>
          <a:spcPct val="0"/>
        </a:spcAft>
        <a:defRPr sz="2400" b="1">
          <a:solidFill>
            <a:schemeClr val="tx2"/>
          </a:solidFill>
          <a:latin typeface="Verdana" pitchFamily="34" charset="0"/>
          <a:cs typeface="Arial" charset="0"/>
        </a:defRPr>
      </a:lvl8pPr>
      <a:lvl9pPr marL="1828800" algn="l" rtl="0" eaLnBrk="1" fontAlgn="base" hangingPunct="1">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1" fontAlgn="base" hangingPunct="1">
        <a:spcBef>
          <a:spcPct val="50000"/>
        </a:spcBef>
        <a:spcAft>
          <a:spcPct val="0"/>
        </a:spcAft>
        <a:buSzPct val="80000"/>
        <a:buFont typeface="Verdana" charset="0"/>
        <a:defRPr sz="2000">
          <a:solidFill>
            <a:schemeClr val="tx1"/>
          </a:solidFill>
          <a:latin typeface="+mn-lt"/>
          <a:ea typeface="ＭＳ Ｐゴシック" charset="0"/>
          <a:cs typeface="+mn-cs"/>
        </a:defRPr>
      </a:lvl1pPr>
      <a:lvl2pPr marL="179388" indent="-177800" algn="l" rtl="0" eaLnBrk="1" fontAlgn="base" hangingPunct="1">
        <a:spcBef>
          <a:spcPct val="50000"/>
        </a:spcBef>
        <a:spcAft>
          <a:spcPct val="0"/>
        </a:spcAft>
        <a:buSzPct val="80000"/>
        <a:buFont typeface="Verdana" charset="0"/>
        <a:buChar char="•"/>
        <a:defRPr sz="2000">
          <a:solidFill>
            <a:schemeClr val="tx1"/>
          </a:solidFill>
          <a:latin typeface="+mn-lt"/>
          <a:ea typeface="Arial" charset="0"/>
          <a:cs typeface="+mn-cs"/>
        </a:defRPr>
      </a:lvl2pPr>
      <a:lvl3pPr marL="350838" indent="-16986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3pPr>
      <a:lvl4pPr marL="541338" indent="-18891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4pPr>
      <a:lvl5pPr marL="2057400" indent="-228600" algn="l" rtl="0" eaLnBrk="1" fontAlgn="base" hangingPunct="1">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2069" name="Rectangle 5"/>
          <p:cNvSpPr>
            <a:spLocks noGrp="1" noChangeArrowheads="1"/>
          </p:cNvSpPr>
          <p:nvPr>
            <p:ph type="ftr" sz="quarter" idx="3"/>
          </p:nvPr>
        </p:nvSpPr>
        <p:spPr bwMode="gray">
          <a:xfrm>
            <a:off x="381000" y="6545264"/>
            <a:ext cx="4984750"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latin typeface="Verdana" pitchFamily="34" charset="0"/>
                <a:ea typeface="+mn-ea"/>
                <a:cs typeface="Arial" charset="0"/>
              </a:defRPr>
            </a:lvl1pPr>
          </a:lstStyle>
          <a:p>
            <a:pPr>
              <a:defRPr/>
            </a:pPr>
            <a:r>
              <a:rPr lang="en-US"/>
              <a:t>Presentation Title runs here  l  00/00/00</a:t>
            </a:r>
          </a:p>
        </p:txBody>
      </p:sp>
      <p:sp>
        <p:nvSpPr>
          <p:cNvPr id="472070" name="Rectangle 6"/>
          <p:cNvSpPr>
            <a:spLocks noGrp="1" noChangeArrowheads="1"/>
          </p:cNvSpPr>
          <p:nvPr>
            <p:ph type="sldNum" sz="quarter" idx="4"/>
          </p:nvPr>
        </p:nvSpPr>
        <p:spPr bwMode="gray">
          <a:xfrm>
            <a:off x="152400" y="6545264"/>
            <a:ext cx="331788" cy="1793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Bef>
                <a:spcPct val="0"/>
              </a:spcBef>
              <a:defRPr sz="900">
                <a:solidFill>
                  <a:schemeClr val="bg1"/>
                </a:solidFill>
                <a:cs typeface="Arial" charset="0"/>
              </a:defRPr>
            </a:lvl1pPr>
          </a:lstStyle>
          <a:p>
            <a:pPr>
              <a:defRPr/>
            </a:pPr>
            <a:fld id="{C3370D32-A65F-904A-B3A6-B7ED56BBE561}" type="slidenum">
              <a:rPr lang="en-US"/>
              <a:pPr>
                <a:defRPr/>
              </a:pPr>
              <a:t>‹#›</a:t>
            </a:fld>
            <a:endParaRPr lang="en-US"/>
          </a:p>
        </p:txBody>
      </p:sp>
      <p:pic>
        <p:nvPicPr>
          <p:cNvPr id="1031" name="Picture 12" descr="Pearson_Bound_Whit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88238" y="6356352"/>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rtl="0" eaLnBrk="1" fontAlgn="base" hangingPunct="1">
        <a:spcBef>
          <a:spcPct val="0"/>
        </a:spcBef>
        <a:spcAft>
          <a:spcPct val="0"/>
        </a:spcAft>
        <a:defRPr sz="24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Verdana" pitchFamily="34" charset="0"/>
          <a:cs typeface="Arial" charset="0"/>
        </a:defRPr>
      </a:lvl6pPr>
      <a:lvl7pPr marL="914400" algn="l" rtl="0" eaLnBrk="1" fontAlgn="base" hangingPunct="1">
        <a:spcBef>
          <a:spcPct val="0"/>
        </a:spcBef>
        <a:spcAft>
          <a:spcPct val="0"/>
        </a:spcAft>
        <a:defRPr sz="2400" b="1">
          <a:solidFill>
            <a:schemeClr val="tx2"/>
          </a:solidFill>
          <a:latin typeface="Verdana" pitchFamily="34" charset="0"/>
          <a:cs typeface="Arial" charset="0"/>
        </a:defRPr>
      </a:lvl7pPr>
      <a:lvl8pPr marL="1371600" algn="l" rtl="0" eaLnBrk="1" fontAlgn="base" hangingPunct="1">
        <a:spcBef>
          <a:spcPct val="0"/>
        </a:spcBef>
        <a:spcAft>
          <a:spcPct val="0"/>
        </a:spcAft>
        <a:defRPr sz="2400" b="1">
          <a:solidFill>
            <a:schemeClr val="tx2"/>
          </a:solidFill>
          <a:latin typeface="Verdana" pitchFamily="34" charset="0"/>
          <a:cs typeface="Arial" charset="0"/>
        </a:defRPr>
      </a:lvl8pPr>
      <a:lvl9pPr marL="1828800" algn="l" rtl="0" eaLnBrk="1" fontAlgn="base" hangingPunct="1">
        <a:spcBef>
          <a:spcPct val="0"/>
        </a:spcBef>
        <a:spcAft>
          <a:spcPct val="0"/>
        </a:spcAft>
        <a:defRPr sz="2400" b="1">
          <a:solidFill>
            <a:schemeClr val="tx2"/>
          </a:solidFill>
          <a:latin typeface="Verdana" pitchFamily="34" charset="0"/>
          <a:cs typeface="Arial" charset="0"/>
        </a:defRPr>
      </a:lvl9pPr>
    </p:titleStyle>
    <p:bodyStyle>
      <a:lvl1pPr marL="342900" indent="-342900" algn="l" rtl="0" eaLnBrk="1" fontAlgn="base" hangingPunct="1">
        <a:spcBef>
          <a:spcPct val="50000"/>
        </a:spcBef>
        <a:spcAft>
          <a:spcPct val="0"/>
        </a:spcAft>
        <a:buSzPct val="80000"/>
        <a:buFont typeface="Verdana" charset="0"/>
        <a:defRPr sz="2000">
          <a:solidFill>
            <a:schemeClr val="tx1"/>
          </a:solidFill>
          <a:latin typeface="+mn-lt"/>
          <a:ea typeface="ＭＳ Ｐゴシック" charset="0"/>
          <a:cs typeface="+mn-cs"/>
        </a:defRPr>
      </a:lvl1pPr>
      <a:lvl2pPr marL="179388" indent="-177800" algn="l" rtl="0" eaLnBrk="1" fontAlgn="base" hangingPunct="1">
        <a:spcBef>
          <a:spcPct val="50000"/>
        </a:spcBef>
        <a:spcAft>
          <a:spcPct val="0"/>
        </a:spcAft>
        <a:buSzPct val="80000"/>
        <a:buFont typeface="Verdana" charset="0"/>
        <a:buChar char="•"/>
        <a:defRPr sz="2000">
          <a:solidFill>
            <a:schemeClr val="tx1"/>
          </a:solidFill>
          <a:latin typeface="+mn-lt"/>
          <a:ea typeface="Arial" charset="0"/>
          <a:cs typeface="+mn-cs"/>
        </a:defRPr>
      </a:lvl2pPr>
      <a:lvl3pPr marL="350838" indent="-16986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3pPr>
      <a:lvl4pPr marL="541338" indent="-18891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4pPr>
      <a:lvl5pPr marL="2057400" indent="-228600" algn="l" rtl="0" eaLnBrk="1" fontAlgn="base" hangingPunct="1">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png"/><Relationship Id="rId8" Type="http://schemas.openxmlformats.org/officeDocument/2006/relationships/image" Target="../media/image17.jpeg"/><Relationship Id="rId9" Type="http://schemas.openxmlformats.org/officeDocument/2006/relationships/image" Target="../media/image18.png"/><Relationship Id="rId10" Type="http://schemas.openxmlformats.org/officeDocument/2006/relationships/image" Target="../media/image19.jpeg"/><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www.bevdoolittle.net/" TargetMode="External"/><Relationship Id="rId4" Type="http://schemas.openxmlformats.org/officeDocument/2006/relationships/image" Target="../media/image26.jpeg"/><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T1eKZbQdxPz1M&amp;tbnid=IHRvHaZ8nNd0wM:&amp;ved=0CAUQjRw&amp;url=http://infed.org/mobi/learning-theory-models-product-and-process/&amp;ei=svO_UbzAL4KCyAHi-YGAAg&amp;bvm=bv.47883778,d.aWc&amp;psig=AFQjCNHDTV-o_O61yYh0gZmM4AIqC3N9TQ&amp;ust=1371620646851747" TargetMode="External"/><Relationship Id="rId4" Type="http://schemas.openxmlformats.org/officeDocument/2006/relationships/image" Target="../media/image29.jpeg"/><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rARBJH2TBs2XfM&amp;tbnid=hGfbpP9SNRKUgM:&amp;ved=0CAUQjRw&amp;url=http://www.scielo.org.co/scielo.php?pid=S1657-07902011000100010&amp;script=sci_arttext&amp;ei=h9W_UerLMamuyQHUgoHoDg&amp;bvm=bv.47883778,d.aWc&amp;psig=AFQjCNGlelBuoRMzFfU2o1juRTaM6sg6AQ&amp;ust=1371612911015408" TargetMode="External"/><Relationship Id="rId4" Type="http://schemas.openxmlformats.org/officeDocument/2006/relationships/image" Target="../media/image30.jpeg"/><Relationship Id="rId5" Type="http://schemas.openxmlformats.org/officeDocument/2006/relationships/hyperlink" Target="http://tadahgroup.wordpress.com/vygotskys-theory-2/" TargetMode="External"/><Relationship Id="rId6" Type="http://schemas.openxmlformats.org/officeDocument/2006/relationships/image" Target="../media/image31.jpeg"/><Relationship Id="rId7" Type="http://schemas.openxmlformats.org/officeDocument/2006/relationships/hyperlink" Target="http://blogs.corpu.com/2010/04/29/collagogy-and-the-zone-of-proximal-development/" TargetMode="External"/><Relationship Id="rId8" Type="http://schemas.openxmlformats.org/officeDocument/2006/relationships/image" Target="../media/image32.jpeg"/><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3.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image" Target="../media/image46.png"/></Relationships>
</file>

<file path=ppt/slides/_rels/slide44.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9.png"/><Relationship Id="rId14" Type="http://schemas.openxmlformats.org/officeDocument/2006/relationships/image" Target="../media/image50.jpeg"/><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45.xml.rels><?xml version="1.0" encoding="UTF-8" standalone="yes"?>
<Relationships xmlns="http://schemas.openxmlformats.org/package/2006/relationships"><Relationship Id="rId11" Type="http://schemas.openxmlformats.org/officeDocument/2006/relationships/image" Target="../media/image47.png"/><Relationship Id="rId12" Type="http://schemas.openxmlformats.org/officeDocument/2006/relationships/image" Target="../media/image49.png"/><Relationship Id="rId13" Type="http://schemas.openxmlformats.org/officeDocument/2006/relationships/image" Target="../media/image50.jpeg"/><Relationship Id="rId1" Type="http://schemas.openxmlformats.org/officeDocument/2006/relationships/slideLayout" Target="../slideLayouts/slideLayout17.xml"/><Relationship Id="rId2" Type="http://schemas.openxmlformats.org/officeDocument/2006/relationships/image" Target="../media/image48.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2.jpeg"/><Relationship Id="rId3" Type="http://schemas.openxmlformats.org/officeDocument/2006/relationships/image" Target="../media/image5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15.xml"/><Relationship Id="rId2" Type="http://schemas.openxmlformats.org/officeDocument/2006/relationships/image" Target="../media/image5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jpeg"/><Relationship Id="rId1" Type="http://schemas.openxmlformats.org/officeDocument/2006/relationships/slideLayout" Target="../slideLayouts/slideLayout17.xml"/><Relationship Id="rId2" Type="http://schemas.openxmlformats.org/officeDocument/2006/relationships/image" Target="../media/image6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6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6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44.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39.png"/><Relationship Id="rId8" Type="http://schemas.openxmlformats.org/officeDocument/2006/relationships/image" Target="../media/image41.png"/><Relationship Id="rId9" Type="http://schemas.openxmlformats.org/officeDocument/2006/relationships/image" Target="../media/image46.png"/><Relationship Id="rId1" Type="http://schemas.openxmlformats.org/officeDocument/2006/relationships/slideLayout" Target="../slideLayouts/slideLayout17.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7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image" Target="../media/image7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7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hyperlink" Target="http://youtu.be/wh0OS4MrN3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19.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7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2.png"/><Relationship Id="rId3" Type="http://schemas.openxmlformats.org/officeDocument/2006/relationships/image" Target="../media/image8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4.png"/><Relationship Id="rId3" Type="http://schemas.openxmlformats.org/officeDocument/2006/relationships/image" Target="../media/image8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7.png"/><Relationship Id="rId3" Type="http://schemas.openxmlformats.org/officeDocument/2006/relationships/image" Target="../media/image8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image" Target="../media/image9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3.jpeg"/><Relationship Id="rId3" Type="http://schemas.openxmlformats.org/officeDocument/2006/relationships/image" Target="../media/image9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5.png"/><Relationship Id="rId3" Type="http://schemas.openxmlformats.org/officeDocument/2006/relationships/image" Target="../media/image9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7.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image" Target="../media/image10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03.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7"/>
          <p:cNvSpPr txBox="1">
            <a:spLocks/>
          </p:cNvSpPr>
          <p:nvPr/>
        </p:nvSpPr>
        <p:spPr bwMode="auto">
          <a:xfrm>
            <a:off x="364882" y="966787"/>
            <a:ext cx="84083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3600" b="1">
                <a:solidFill>
                  <a:schemeClr val="tx2"/>
                </a:solidFill>
                <a:latin typeface="+mj-lt"/>
                <a:ea typeface="ＭＳ Ｐゴシック" charset="0"/>
                <a:cs typeface="+mj-cs"/>
              </a:defRPr>
            </a:lvl1pPr>
            <a:lvl2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2pPr>
            <a:lvl3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3pPr>
            <a:lvl4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4pPr>
            <a:lvl5pPr algn="l" rtl="0" eaLnBrk="1" fontAlgn="base" hangingPunct="1">
              <a:spcBef>
                <a:spcPct val="0"/>
              </a:spcBef>
              <a:spcAft>
                <a:spcPct val="0"/>
              </a:spcAft>
              <a:defRPr sz="2400" b="1">
                <a:solidFill>
                  <a:schemeClr val="tx2"/>
                </a:solidFill>
                <a:latin typeface="Verdana" pitchFamily="34" charset="0"/>
                <a:ea typeface="ＭＳ Ｐゴシック" charset="0"/>
                <a:cs typeface="Arial" charset="0"/>
              </a:defRPr>
            </a:lvl5pPr>
            <a:lvl6pPr marL="457200" algn="l" rtl="0" eaLnBrk="1" fontAlgn="base" hangingPunct="1">
              <a:spcBef>
                <a:spcPct val="0"/>
              </a:spcBef>
              <a:spcAft>
                <a:spcPct val="0"/>
              </a:spcAft>
              <a:defRPr sz="2400" b="1">
                <a:solidFill>
                  <a:schemeClr val="tx2"/>
                </a:solidFill>
                <a:latin typeface="Verdana" pitchFamily="34" charset="0"/>
                <a:cs typeface="Arial" charset="0"/>
              </a:defRPr>
            </a:lvl6pPr>
            <a:lvl7pPr marL="914400" algn="l" rtl="0" eaLnBrk="1" fontAlgn="base" hangingPunct="1">
              <a:spcBef>
                <a:spcPct val="0"/>
              </a:spcBef>
              <a:spcAft>
                <a:spcPct val="0"/>
              </a:spcAft>
              <a:defRPr sz="2400" b="1">
                <a:solidFill>
                  <a:schemeClr val="tx2"/>
                </a:solidFill>
                <a:latin typeface="Verdana" pitchFamily="34" charset="0"/>
                <a:cs typeface="Arial" charset="0"/>
              </a:defRPr>
            </a:lvl7pPr>
            <a:lvl8pPr marL="1371600" algn="l" rtl="0" eaLnBrk="1" fontAlgn="base" hangingPunct="1">
              <a:spcBef>
                <a:spcPct val="0"/>
              </a:spcBef>
              <a:spcAft>
                <a:spcPct val="0"/>
              </a:spcAft>
              <a:defRPr sz="2400" b="1">
                <a:solidFill>
                  <a:schemeClr val="tx2"/>
                </a:solidFill>
                <a:latin typeface="Verdana" pitchFamily="34" charset="0"/>
                <a:cs typeface="Arial" charset="0"/>
              </a:defRPr>
            </a:lvl8pPr>
            <a:lvl9pPr marL="1828800" algn="l" rtl="0" eaLnBrk="1" fontAlgn="base" hangingPunct="1">
              <a:spcBef>
                <a:spcPct val="0"/>
              </a:spcBef>
              <a:spcAft>
                <a:spcPct val="0"/>
              </a:spcAft>
              <a:defRPr sz="2400" b="1">
                <a:solidFill>
                  <a:schemeClr val="tx2"/>
                </a:solidFill>
                <a:latin typeface="Verdana" pitchFamily="34" charset="0"/>
                <a:cs typeface="Arial" charset="0"/>
              </a:defRPr>
            </a:lvl9pPr>
          </a:lstStyle>
          <a:p>
            <a:r>
              <a:rPr lang="en-US" sz="3200" dirty="0" smtClean="0"/>
              <a:t>Education 3.0 and the Connected </a:t>
            </a:r>
            <a:r>
              <a:rPr lang="en-US" sz="3200" dirty="0" err="1" smtClean="0"/>
              <a:t>Neuro</a:t>
            </a:r>
            <a:r>
              <a:rPr lang="en-US" sz="3200" dirty="0" smtClean="0"/>
              <a:t>-learner</a:t>
            </a:r>
            <a:endParaRPr lang="en-US" sz="3200" dirty="0"/>
          </a:p>
        </p:txBody>
      </p:sp>
      <p:sp>
        <p:nvSpPr>
          <p:cNvPr id="7" name="Shape 136"/>
          <p:cNvSpPr txBox="1">
            <a:spLocks/>
          </p:cNvSpPr>
          <p:nvPr/>
        </p:nvSpPr>
        <p:spPr bwMode="auto">
          <a:xfrm>
            <a:off x="364882" y="3529263"/>
            <a:ext cx="8408376" cy="275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0"/>
              </a:spcBef>
              <a:spcAft>
                <a:spcPct val="0"/>
              </a:spcAft>
              <a:buSzPct val="80000"/>
              <a:buFont typeface="Verdana" charset="0"/>
              <a:defRPr sz="2400" b="1">
                <a:solidFill>
                  <a:schemeClr val="tx2"/>
                </a:solidFill>
                <a:latin typeface="+mn-lt"/>
                <a:ea typeface="ＭＳ Ｐゴシック" charset="0"/>
                <a:cs typeface="+mn-cs"/>
              </a:defRPr>
            </a:lvl1pPr>
            <a:lvl2pPr marL="179388" indent="-177800" algn="l" rtl="0" eaLnBrk="1" fontAlgn="base" hangingPunct="1">
              <a:spcBef>
                <a:spcPct val="50000"/>
              </a:spcBef>
              <a:spcAft>
                <a:spcPct val="0"/>
              </a:spcAft>
              <a:buSzPct val="80000"/>
              <a:buFont typeface="Verdana" charset="0"/>
              <a:buChar char="•"/>
              <a:defRPr sz="2000">
                <a:solidFill>
                  <a:schemeClr val="tx1"/>
                </a:solidFill>
                <a:latin typeface="+mn-lt"/>
                <a:ea typeface="Arial" charset="0"/>
                <a:cs typeface="+mn-cs"/>
              </a:defRPr>
            </a:lvl2pPr>
            <a:lvl3pPr marL="350838" indent="-16986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3pPr>
            <a:lvl4pPr marL="541338" indent="-188913" algn="l" rtl="0" eaLnBrk="1" fontAlgn="base" hangingPunct="1">
              <a:spcBef>
                <a:spcPct val="20000"/>
              </a:spcBef>
              <a:spcAft>
                <a:spcPct val="0"/>
              </a:spcAft>
              <a:buSzPct val="80000"/>
              <a:buFont typeface="Arial" charset="0"/>
              <a:buChar char="○"/>
              <a:defRPr sz="2000">
                <a:solidFill>
                  <a:schemeClr val="tx1"/>
                </a:solidFill>
                <a:latin typeface="+mn-lt"/>
                <a:ea typeface="Arial" charset="0"/>
                <a:cs typeface="+mn-cs"/>
              </a:defRPr>
            </a:lvl4pPr>
            <a:lvl5pPr marL="2057400" indent="-228600" algn="l" rtl="0" eaLnBrk="1" fontAlgn="base" hangingPunct="1">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a:lstStyle>
          <a:p>
            <a:r>
              <a:rPr lang="en-US" sz="2800" b="0" dirty="0" smtClean="0"/>
              <a:t>Rob Kadel, Ph.D.</a:t>
            </a:r>
          </a:p>
          <a:p>
            <a:r>
              <a:rPr lang="en-US" sz="2800" b="0" dirty="0" smtClean="0"/>
              <a:t>University </a:t>
            </a:r>
            <a:r>
              <a:rPr lang="en-US" sz="2800" b="0" dirty="0"/>
              <a:t>of Colorado </a:t>
            </a:r>
            <a:r>
              <a:rPr lang="en-US" sz="2800" b="0" dirty="0" smtClean="0"/>
              <a:t>Denver</a:t>
            </a:r>
          </a:p>
          <a:p>
            <a:endParaRPr lang="en-US" sz="2800" b="0" dirty="0" smtClean="0"/>
          </a:p>
        </p:txBody>
      </p:sp>
      <p:sp>
        <p:nvSpPr>
          <p:cNvPr id="4" name="Rectangle 3"/>
          <p:cNvSpPr/>
          <p:nvPr/>
        </p:nvSpPr>
        <p:spPr bwMode="auto">
          <a:xfrm>
            <a:off x="0" y="6299200"/>
            <a:ext cx="9143999" cy="5588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2863805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33339"/>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Schools Do Teach…</a:t>
            </a:r>
          </a:p>
        </p:txBody>
      </p:sp>
      <p:sp>
        <p:nvSpPr>
          <p:cNvPr id="255" name="Shape 25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BFBFBF"/>
                </a:solidFill>
                <a:latin typeface="Verdana"/>
                <a:ea typeface="Verdana"/>
                <a:cs typeface="Verdana"/>
                <a:sym typeface="Verdana"/>
              </a:rPr>
              <a:t>…that Short Term Memory matters more than connection to culture, context, or reality</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…Follow the template to succeed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81000" y="2"/>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Template Education Questions:</a:t>
            </a:r>
          </a:p>
        </p:txBody>
      </p:sp>
      <p:sp>
        <p:nvSpPr>
          <p:cNvPr id="261" name="Shape 261"/>
          <p:cNvSpPr txBox="1">
            <a:spLocks noGrp="1"/>
          </p:cNvSpPr>
          <p:nvPr>
            <p:ph idx="1"/>
          </p:nvPr>
        </p:nvSpPr>
        <p:spPr>
          <a:xfrm>
            <a:off x="685800" y="1600200"/>
            <a:ext cx="5181600" cy="4724400"/>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How many pages in the paper?</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How many citations do you want?</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How many slides in the presentation?</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Can I see an example of a </a:t>
            </a:r>
            <a:r>
              <a:rPr lang="en-US" sz="2400" b="0" i="0" u="none" strike="noStrike" cap="none" baseline="0" dirty="0" smtClean="0">
                <a:solidFill>
                  <a:srgbClr val="9D1348"/>
                </a:solidFill>
                <a:latin typeface="Verdana"/>
                <a:ea typeface="Verdana"/>
                <a:cs typeface="Verdana"/>
                <a:sym typeface="Verdana"/>
              </a:rPr>
              <a:t>successful project </a:t>
            </a:r>
            <a:r>
              <a:rPr lang="en-US" sz="2400" b="0" i="0" u="none" strike="noStrike" cap="none" baseline="0" dirty="0">
                <a:solidFill>
                  <a:srgbClr val="9D1348"/>
                </a:solidFill>
                <a:latin typeface="Verdana"/>
                <a:ea typeface="Verdana"/>
                <a:cs typeface="Verdana"/>
                <a:sym typeface="Verdana"/>
              </a:rPr>
              <a:t>from last </a:t>
            </a:r>
            <a:r>
              <a:rPr lang="en-US" sz="2400" b="0" i="0" u="none" strike="noStrike" cap="none" baseline="0" dirty="0" smtClean="0">
                <a:solidFill>
                  <a:srgbClr val="9D1348"/>
                </a:solidFill>
                <a:latin typeface="Verdana"/>
                <a:ea typeface="Verdana"/>
                <a:cs typeface="Verdana"/>
                <a:sym typeface="Verdana"/>
              </a:rPr>
              <a:t>term?</a:t>
            </a:r>
            <a:endParaRPr lang="en-US" sz="2400" b="0" i="0" u="none" strike="noStrike" cap="none" baseline="0" dirty="0">
              <a:solidFill>
                <a:srgbClr val="9D1348"/>
              </a:solidFill>
              <a:latin typeface="Verdana"/>
              <a:ea typeface="Verdana"/>
              <a:cs typeface="Verdana"/>
              <a:sym typeface="Verdana"/>
            </a:endParaRPr>
          </a:p>
        </p:txBody>
      </p:sp>
      <p:sp>
        <p:nvSpPr>
          <p:cNvPr id="262" name="Shape 262"/>
          <p:cNvSpPr/>
          <p:nvPr/>
        </p:nvSpPr>
        <p:spPr>
          <a:xfrm>
            <a:off x="5633885" y="1758254"/>
            <a:ext cx="3239438" cy="4477031"/>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85801" y="387685"/>
            <a:ext cx="6853989" cy="375652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i="0" u="none" strike="noStrike" cap="none" baseline="0" dirty="0" smtClean="0">
                <a:solidFill>
                  <a:srgbClr val="9D1348"/>
                </a:solidFill>
                <a:latin typeface="Verdana"/>
                <a:ea typeface="Verdana"/>
                <a:cs typeface="Verdana"/>
                <a:sym typeface="Verdana"/>
              </a:rPr>
              <a:t>Solving symptoms </a:t>
            </a:r>
            <a:r>
              <a:rPr lang="en-US" sz="4400" b="1" i="0" u="none" strike="noStrike" cap="none" baseline="0" dirty="0" smtClean="0">
                <a:solidFill>
                  <a:srgbClr val="9D1348"/>
                </a:solidFill>
                <a:latin typeface="Verdana"/>
                <a:ea typeface="Verdana"/>
                <a:cs typeface="Verdana"/>
                <a:sym typeface="Verdana"/>
              </a:rPr>
              <a:t/>
            </a:r>
            <a:br>
              <a:rPr lang="en-US" sz="4400" b="1" i="0" u="none" strike="noStrike" cap="none" baseline="0" dirty="0" smtClean="0">
                <a:solidFill>
                  <a:srgbClr val="9D1348"/>
                </a:solidFill>
                <a:latin typeface="Verdana"/>
                <a:ea typeface="Verdana"/>
                <a:cs typeface="Verdana"/>
                <a:sym typeface="Verdana"/>
              </a:rPr>
            </a:br>
            <a:r>
              <a:rPr lang="en-US" sz="4400" b="1" dirty="0">
                <a:solidFill>
                  <a:srgbClr val="9D1348"/>
                </a:solidFill>
              </a:rPr>
              <a:t/>
            </a:r>
            <a:br>
              <a:rPr lang="en-US" sz="4400" b="1" dirty="0">
                <a:solidFill>
                  <a:srgbClr val="9D1348"/>
                </a:solidFill>
              </a:rPr>
            </a:br>
            <a:endParaRPr lang="en-US" sz="4400" b="1" i="0" u="none" strike="noStrike" cap="none" baseline="0" dirty="0">
              <a:solidFill>
                <a:srgbClr val="9D1348"/>
              </a:solidFill>
              <a:latin typeface="Verdana"/>
              <a:ea typeface="Verdana"/>
              <a:cs typeface="Verdana"/>
              <a:sym typeface="Verdana"/>
            </a:endParaRPr>
          </a:p>
        </p:txBody>
      </p:sp>
      <p:sp>
        <p:nvSpPr>
          <p:cNvPr id="5" name="Shape 267"/>
          <p:cNvSpPr txBox="1">
            <a:spLocks/>
          </p:cNvSpPr>
          <p:nvPr/>
        </p:nvSpPr>
        <p:spPr>
          <a:xfrm>
            <a:off x="381000" y="15877"/>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1pPr>
            <a:lvl2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pPr>
              <a:buSzPct val="25000"/>
            </a:pPr>
            <a:r>
              <a:rPr lang="en-US" dirty="0" smtClean="0">
                <a:solidFill>
                  <a:srgbClr val="9D1348"/>
                </a:solidFill>
                <a:latin typeface="Trebuchet MS"/>
                <a:ea typeface="Trebuchet MS"/>
                <a:cs typeface="Trebuchet MS"/>
                <a:sym typeface="Trebuchet MS"/>
              </a:rPr>
              <a:t>Schools do teach:</a:t>
            </a:r>
            <a:endParaRPr lang="en-US" dirty="0">
              <a:solidFill>
                <a:srgbClr val="9D1348"/>
              </a:solidFill>
              <a:latin typeface="Trebuchet MS"/>
              <a:ea typeface="Trebuchet MS"/>
              <a:cs typeface="Trebuchet MS"/>
              <a:sym typeface="Trebuchet M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ctrTitle"/>
          </p:nvPr>
        </p:nvSpPr>
        <p:spPr>
          <a:xfrm>
            <a:off x="381000" y="15877"/>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Trebuchet MS"/>
                <a:ea typeface="Trebuchet MS"/>
                <a:cs typeface="Trebuchet MS"/>
                <a:sym typeface="Trebuchet MS"/>
              </a:rPr>
              <a:t>Schools </a:t>
            </a:r>
            <a:r>
              <a:rPr lang="en-US" sz="3200" b="0" i="0" u="none" strike="noStrike" cap="none" baseline="0" dirty="0" smtClean="0">
                <a:solidFill>
                  <a:srgbClr val="9D1348"/>
                </a:solidFill>
                <a:latin typeface="Trebuchet MS"/>
                <a:ea typeface="Trebuchet MS"/>
                <a:cs typeface="Trebuchet MS"/>
                <a:sym typeface="Trebuchet MS"/>
              </a:rPr>
              <a:t>do teach</a:t>
            </a:r>
            <a:r>
              <a:rPr lang="en-US" sz="3200" b="0" i="0" u="none" strike="noStrike" cap="none" baseline="0" dirty="0">
                <a:solidFill>
                  <a:srgbClr val="9D1348"/>
                </a:solidFill>
                <a:latin typeface="Trebuchet MS"/>
                <a:ea typeface="Trebuchet MS"/>
                <a:cs typeface="Trebuchet MS"/>
                <a:sym typeface="Trebuchet MS"/>
              </a:rPr>
              <a:t>: </a:t>
            </a:r>
            <a:r>
              <a:rPr lang="en-US" sz="3200" b="0" i="0" u="none" strike="noStrike" cap="none" baseline="0" dirty="0" smtClean="0">
                <a:solidFill>
                  <a:srgbClr val="9D1348"/>
                </a:solidFill>
                <a:latin typeface="Trebuchet MS"/>
                <a:ea typeface="Trebuchet MS"/>
                <a:cs typeface="Trebuchet MS"/>
                <a:sym typeface="Trebuchet MS"/>
              </a:rPr>
              <a:t>Solving</a:t>
            </a:r>
            <a:r>
              <a:rPr lang="en-US" sz="3200" b="0" i="0" u="none" strike="noStrike" cap="none" dirty="0" smtClean="0">
                <a:solidFill>
                  <a:srgbClr val="9D1348"/>
                </a:solidFill>
                <a:latin typeface="Trebuchet MS"/>
                <a:ea typeface="Trebuchet MS"/>
                <a:cs typeface="Trebuchet MS"/>
                <a:sym typeface="Trebuchet MS"/>
              </a:rPr>
              <a:t> Symptoms</a:t>
            </a:r>
            <a:endParaRPr lang="en-US" sz="3200" b="0" i="0" u="none" strike="noStrike" cap="none" baseline="0" dirty="0">
              <a:solidFill>
                <a:srgbClr val="9D1348"/>
              </a:solidFill>
              <a:latin typeface="Trebuchet MS"/>
              <a:ea typeface="Trebuchet MS"/>
              <a:cs typeface="Trebuchet MS"/>
              <a:sym typeface="Trebuchet MS"/>
            </a:endParaRPr>
          </a:p>
        </p:txBody>
      </p:sp>
      <p:sp>
        <p:nvSpPr>
          <p:cNvPr id="268" name="Shape 268"/>
          <p:cNvSpPr txBox="1">
            <a:spLocks noGrp="1"/>
          </p:cNvSpPr>
          <p:nvPr>
            <p:ph type="subTitle" idx="1"/>
          </p:nvPr>
        </p:nvSpPr>
        <p:spPr>
          <a:xfrm>
            <a:off x="685802" y="1143000"/>
            <a:ext cx="4876799" cy="4800600"/>
          </a:xfrm>
          <a:prstGeom prst="rect">
            <a:avLst/>
          </a:prstGeom>
          <a:noFill/>
          <a:ln>
            <a:noFill/>
          </a:ln>
        </p:spPr>
        <p:txBody>
          <a:bodyPr lIns="91425" tIns="45700" rIns="91425" bIns="45700" anchor="t" anchorCtr="0">
            <a:noAutofit/>
          </a:bodyPr>
          <a:lstStyle/>
          <a:p>
            <a:pPr marL="320040" marR="0" lvl="0" indent="-320040" algn="l" rtl="0">
              <a:spcBef>
                <a:spcPts val="560"/>
              </a:spcBef>
              <a:spcAft>
                <a:spcPts val="0"/>
              </a:spcAft>
              <a:buClr>
                <a:schemeClr val="dk1"/>
              </a:buClr>
              <a:buSzPct val="101190"/>
              <a:buFont typeface="Arial"/>
              <a:buChar char="•"/>
            </a:pPr>
            <a:r>
              <a:rPr lang="en-US" b="0" i="0" u="none" strike="noStrike" cap="none" baseline="0" dirty="0">
                <a:solidFill>
                  <a:srgbClr val="9D1348"/>
                </a:solidFill>
                <a:latin typeface="Trebuchet MS"/>
                <a:ea typeface="Trebuchet MS"/>
                <a:cs typeface="Trebuchet MS"/>
                <a:sym typeface="Trebuchet MS"/>
              </a:rPr>
              <a:t>Average </a:t>
            </a:r>
            <a:r>
              <a:rPr lang="en-US" b="0" i="0" u="none" strike="noStrike" cap="none" baseline="0" dirty="0" err="1">
                <a:solidFill>
                  <a:srgbClr val="9D1348"/>
                </a:solidFill>
                <a:latin typeface="Trebuchet MS"/>
                <a:ea typeface="Trebuchet MS"/>
                <a:cs typeface="Trebuchet MS"/>
                <a:sym typeface="Trebuchet MS"/>
              </a:rPr>
              <a:t>KwH</a:t>
            </a:r>
            <a:r>
              <a:rPr lang="en-US" b="0" i="0" u="none" strike="noStrike" cap="none" baseline="0" dirty="0">
                <a:solidFill>
                  <a:srgbClr val="9D1348"/>
                </a:solidFill>
                <a:latin typeface="Trebuchet MS"/>
                <a:ea typeface="Trebuchet MS"/>
                <a:cs typeface="Trebuchet MS"/>
                <a:sym typeface="Trebuchet MS"/>
              </a:rPr>
              <a:t> usage per home in the USA: &gt;</a:t>
            </a:r>
            <a:r>
              <a:rPr lang="en-US" b="0" i="0" u="none" strike="noStrike" cap="none" baseline="0" dirty="0" smtClean="0">
                <a:solidFill>
                  <a:srgbClr val="9D1348"/>
                </a:solidFill>
                <a:latin typeface="Trebuchet MS"/>
                <a:ea typeface="Trebuchet MS"/>
                <a:cs typeface="Trebuchet MS"/>
                <a:sym typeface="Trebuchet MS"/>
              </a:rPr>
              <a:t>11</a:t>
            </a:r>
            <a:r>
              <a:rPr lang="en-US" dirty="0">
                <a:solidFill>
                  <a:srgbClr val="9D1348"/>
                </a:solidFill>
                <a:latin typeface="Trebuchet MS"/>
                <a:ea typeface="Trebuchet MS"/>
                <a:cs typeface="Trebuchet MS"/>
                <a:sym typeface="Trebuchet MS"/>
              </a:rPr>
              <a:t>,</a:t>
            </a:r>
            <a:r>
              <a:rPr lang="en-US" b="0" i="0" u="none" strike="noStrike" cap="none" baseline="0" dirty="0" smtClean="0">
                <a:solidFill>
                  <a:srgbClr val="9D1348"/>
                </a:solidFill>
                <a:latin typeface="Trebuchet MS"/>
                <a:ea typeface="Trebuchet MS"/>
                <a:cs typeface="Trebuchet MS"/>
                <a:sym typeface="Trebuchet MS"/>
              </a:rPr>
              <a:t>000 </a:t>
            </a:r>
            <a:r>
              <a:rPr lang="en-US" b="0" i="0" u="none" strike="noStrike" cap="none" baseline="0" dirty="0" err="1">
                <a:solidFill>
                  <a:srgbClr val="9D1348"/>
                </a:solidFill>
                <a:latin typeface="Trebuchet MS"/>
                <a:ea typeface="Trebuchet MS"/>
                <a:cs typeface="Trebuchet MS"/>
                <a:sym typeface="Trebuchet MS"/>
              </a:rPr>
              <a:t>KwH</a:t>
            </a:r>
            <a:r>
              <a:rPr lang="en-US" b="0" i="0" u="none" strike="noStrike" cap="none" baseline="0" dirty="0">
                <a:solidFill>
                  <a:srgbClr val="9D1348"/>
                </a:solidFill>
                <a:latin typeface="Trebuchet MS"/>
                <a:ea typeface="Trebuchet MS"/>
                <a:cs typeface="Trebuchet MS"/>
                <a:sym typeface="Trebuchet MS"/>
              </a:rPr>
              <a:t> / year</a:t>
            </a:r>
          </a:p>
          <a:p>
            <a:pPr marL="320040" marR="0" lvl="0" indent="-320040" algn="l" rtl="0">
              <a:spcBef>
                <a:spcPts val="560"/>
              </a:spcBef>
              <a:spcAft>
                <a:spcPts val="0"/>
              </a:spcAft>
              <a:buClr>
                <a:schemeClr val="dk1"/>
              </a:buClr>
              <a:buSzPct val="101190"/>
              <a:buFont typeface="Arial"/>
              <a:buChar char="•"/>
            </a:pPr>
            <a:r>
              <a:rPr lang="en-US" b="0" i="0" u="none" strike="noStrike" cap="none" baseline="0" dirty="0">
                <a:solidFill>
                  <a:srgbClr val="9D1348"/>
                </a:solidFill>
                <a:latin typeface="Trebuchet MS"/>
                <a:ea typeface="Trebuchet MS"/>
                <a:cs typeface="Trebuchet MS"/>
                <a:sym typeface="Trebuchet MS"/>
              </a:rPr>
              <a:t>Wind Turbines average </a:t>
            </a:r>
            <a:r>
              <a:rPr lang="en-US" b="0" i="0" u="none" strike="noStrike" cap="none" baseline="0" dirty="0" smtClean="0">
                <a:solidFill>
                  <a:srgbClr val="9D1348"/>
                </a:solidFill>
                <a:latin typeface="Trebuchet MS"/>
                <a:ea typeface="Trebuchet MS"/>
                <a:cs typeface="Trebuchet MS"/>
                <a:sym typeface="Trebuchet MS"/>
              </a:rPr>
              <a:t>11</a:t>
            </a:r>
            <a:r>
              <a:rPr lang="en-US" dirty="0">
                <a:solidFill>
                  <a:srgbClr val="9D1348"/>
                </a:solidFill>
                <a:latin typeface="Trebuchet MS"/>
                <a:ea typeface="Trebuchet MS"/>
                <a:cs typeface="Trebuchet MS"/>
                <a:sym typeface="Trebuchet MS"/>
              </a:rPr>
              <a:t>,</a:t>
            </a:r>
            <a:r>
              <a:rPr lang="en-US" b="0" i="0" u="none" strike="noStrike" cap="none" baseline="0" dirty="0" smtClean="0">
                <a:solidFill>
                  <a:srgbClr val="9D1348"/>
                </a:solidFill>
                <a:latin typeface="Trebuchet MS"/>
                <a:ea typeface="Trebuchet MS"/>
                <a:cs typeface="Trebuchet MS"/>
                <a:sym typeface="Trebuchet MS"/>
              </a:rPr>
              <a:t>200 </a:t>
            </a:r>
            <a:r>
              <a:rPr lang="en-US" b="0" i="0" u="none" strike="noStrike" cap="none" baseline="0" dirty="0" err="1">
                <a:solidFill>
                  <a:srgbClr val="9D1348"/>
                </a:solidFill>
                <a:latin typeface="Trebuchet MS"/>
                <a:ea typeface="Trebuchet MS"/>
                <a:cs typeface="Trebuchet MS"/>
                <a:sym typeface="Trebuchet MS"/>
              </a:rPr>
              <a:t>KwH</a:t>
            </a:r>
            <a:r>
              <a:rPr lang="en-US" b="0" i="0" u="none" strike="noStrike" cap="none" baseline="0" dirty="0">
                <a:solidFill>
                  <a:srgbClr val="9D1348"/>
                </a:solidFill>
                <a:latin typeface="Trebuchet MS"/>
                <a:ea typeface="Trebuchet MS"/>
                <a:cs typeface="Trebuchet MS"/>
                <a:sym typeface="Trebuchet MS"/>
              </a:rPr>
              <a:t> / year (depending on size of turbine)</a:t>
            </a:r>
          </a:p>
          <a:p>
            <a:pPr marL="320040" marR="0" lvl="0" indent="-320040" algn="l" rtl="0">
              <a:spcBef>
                <a:spcPts val="560"/>
              </a:spcBef>
              <a:spcAft>
                <a:spcPts val="0"/>
              </a:spcAft>
              <a:buClr>
                <a:schemeClr val="dk1"/>
              </a:buClr>
              <a:buSzPct val="101190"/>
              <a:buFont typeface="Arial"/>
              <a:buChar char="•"/>
            </a:pPr>
            <a:r>
              <a:rPr lang="en-US" b="0" i="0" u="none" strike="noStrike" cap="none" baseline="0" dirty="0">
                <a:solidFill>
                  <a:srgbClr val="9D1348"/>
                </a:solidFill>
                <a:latin typeface="Trebuchet MS"/>
                <a:ea typeface="Trebuchet MS"/>
                <a:cs typeface="Trebuchet MS"/>
                <a:sym typeface="Trebuchet MS"/>
              </a:rPr>
              <a:t>Home Solar Panels average </a:t>
            </a:r>
            <a:r>
              <a:rPr lang="en-US" b="0" i="0" u="none" strike="noStrike" cap="none" baseline="0" dirty="0" smtClean="0">
                <a:solidFill>
                  <a:srgbClr val="9D1348"/>
                </a:solidFill>
                <a:latin typeface="Trebuchet MS"/>
                <a:ea typeface="Trebuchet MS"/>
                <a:cs typeface="Trebuchet MS"/>
                <a:sym typeface="Trebuchet MS"/>
              </a:rPr>
              <a:t>4,320 </a:t>
            </a:r>
            <a:r>
              <a:rPr lang="en-US" b="0" i="0" u="none" strike="noStrike" cap="none" baseline="0" dirty="0" err="1">
                <a:solidFill>
                  <a:srgbClr val="9D1348"/>
                </a:solidFill>
                <a:latin typeface="Trebuchet MS"/>
                <a:ea typeface="Trebuchet MS"/>
                <a:cs typeface="Trebuchet MS"/>
                <a:sym typeface="Trebuchet MS"/>
              </a:rPr>
              <a:t>KwH</a:t>
            </a:r>
            <a:r>
              <a:rPr lang="en-US" b="0" i="0" u="none" strike="noStrike" cap="none" baseline="0" dirty="0">
                <a:solidFill>
                  <a:srgbClr val="9D1348"/>
                </a:solidFill>
                <a:latin typeface="Trebuchet MS"/>
                <a:ea typeface="Trebuchet MS"/>
                <a:cs typeface="Trebuchet MS"/>
                <a:sym typeface="Trebuchet MS"/>
              </a:rPr>
              <a:t> / year (depending on how many)</a:t>
            </a:r>
          </a:p>
        </p:txBody>
      </p:sp>
      <p:sp>
        <p:nvSpPr>
          <p:cNvPr id="269" name="Shape 269"/>
          <p:cNvSpPr/>
          <p:nvPr/>
        </p:nvSpPr>
        <p:spPr>
          <a:xfrm>
            <a:off x="5848350" y="2246314"/>
            <a:ext cx="2857500" cy="2857500"/>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1"/>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1"/>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1"/>
                                        <p:tgtEl>
                                          <p:spTgt spid="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85801" y="381000"/>
            <a:ext cx="6853989" cy="476584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i="0" u="none" strike="noStrike" cap="none" baseline="0" dirty="0" smtClean="0">
                <a:solidFill>
                  <a:srgbClr val="9D1348"/>
                </a:solidFill>
                <a:latin typeface="Verdana"/>
                <a:ea typeface="Verdana"/>
                <a:cs typeface="Verdana"/>
                <a:sym typeface="Verdana"/>
              </a:rPr>
              <a:t>Solving symptoms </a:t>
            </a:r>
            <a:r>
              <a:rPr lang="en-US" sz="4400" b="1" i="0" u="none" strike="noStrike" cap="none" baseline="0" dirty="0" smtClean="0">
                <a:solidFill>
                  <a:srgbClr val="9D1348"/>
                </a:solidFill>
                <a:latin typeface="Verdana"/>
                <a:ea typeface="Verdana"/>
                <a:cs typeface="Verdana"/>
                <a:sym typeface="Verdana"/>
              </a:rPr>
              <a:t/>
            </a:r>
            <a:br>
              <a:rPr lang="en-US" sz="4400" b="1" i="0" u="none" strike="noStrike" cap="none" baseline="0" dirty="0" smtClean="0">
                <a:solidFill>
                  <a:srgbClr val="9D1348"/>
                </a:solidFill>
                <a:latin typeface="Verdana"/>
                <a:ea typeface="Verdana"/>
                <a:cs typeface="Verdana"/>
                <a:sym typeface="Verdana"/>
              </a:rPr>
            </a:br>
            <a:r>
              <a:rPr lang="en-US" sz="4400" b="1" dirty="0">
                <a:solidFill>
                  <a:srgbClr val="9D1348"/>
                </a:solidFill>
              </a:rPr>
              <a:t/>
            </a:r>
            <a:br>
              <a:rPr lang="en-US" sz="4400" b="1" dirty="0">
                <a:solidFill>
                  <a:srgbClr val="9D1348"/>
                </a:solidFill>
              </a:rPr>
            </a:br>
            <a:r>
              <a:rPr lang="en-US" sz="4400" b="1" i="0" u="none" strike="noStrike" cap="none" baseline="0" dirty="0" smtClean="0">
                <a:solidFill>
                  <a:srgbClr val="9D1348"/>
                </a:solidFill>
                <a:latin typeface="Verdana"/>
                <a:ea typeface="Verdana"/>
                <a:cs typeface="Verdana"/>
                <a:sym typeface="Verdana"/>
              </a:rPr>
              <a:t>We </a:t>
            </a:r>
            <a:r>
              <a:rPr lang="en-US" sz="4400" b="1" i="0" u="none" strike="noStrike" cap="none" baseline="0" dirty="0">
                <a:solidFill>
                  <a:srgbClr val="9D1348"/>
                </a:solidFill>
                <a:latin typeface="Verdana"/>
                <a:ea typeface="Verdana"/>
                <a:cs typeface="Verdana"/>
                <a:sym typeface="Verdana"/>
              </a:rPr>
              <a:t>need more </a:t>
            </a:r>
            <a:r>
              <a:rPr lang="en-US" sz="4400" b="1" i="0" u="none" strike="noStrike" cap="none" baseline="0" dirty="0" smtClean="0">
                <a:solidFill>
                  <a:srgbClr val="9D1348"/>
                </a:solidFill>
                <a:latin typeface="Verdana"/>
                <a:ea typeface="Verdana"/>
                <a:cs typeface="Verdana"/>
                <a:sym typeface="Verdana"/>
              </a:rPr>
              <a:t>power…</a:t>
            </a:r>
            <a:endParaRPr lang="en-US" sz="4400" b="1" i="0" u="none" strike="noStrike" cap="none" baseline="0" dirty="0">
              <a:solidFill>
                <a:srgbClr val="9D1348"/>
              </a:solidFill>
              <a:latin typeface="Verdana"/>
              <a:ea typeface="Verdana"/>
              <a:cs typeface="Verdana"/>
              <a:sym typeface="Verdana"/>
            </a:endParaRPr>
          </a:p>
        </p:txBody>
      </p:sp>
      <p:sp>
        <p:nvSpPr>
          <p:cNvPr id="5" name="Shape 267"/>
          <p:cNvSpPr txBox="1">
            <a:spLocks/>
          </p:cNvSpPr>
          <p:nvPr/>
        </p:nvSpPr>
        <p:spPr>
          <a:xfrm>
            <a:off x="381000" y="15877"/>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1pPr>
            <a:lvl2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pPr>
              <a:buSzPct val="25000"/>
            </a:pPr>
            <a:r>
              <a:rPr lang="en-US" dirty="0" smtClean="0">
                <a:solidFill>
                  <a:srgbClr val="9D1348"/>
                </a:solidFill>
                <a:latin typeface="Trebuchet MS"/>
                <a:ea typeface="Trebuchet MS"/>
                <a:cs typeface="Trebuchet MS"/>
                <a:sym typeface="Trebuchet MS"/>
              </a:rPr>
              <a:t>Schools do teach:</a:t>
            </a:r>
            <a:endParaRPr lang="en-US" dirty="0">
              <a:solidFill>
                <a:srgbClr val="9D1348"/>
              </a:solidFill>
              <a:latin typeface="Trebuchet MS"/>
              <a:ea typeface="Trebuchet MS"/>
              <a:cs typeface="Trebuchet MS"/>
              <a:sym typeface="Trebuchet MS"/>
            </a:endParaRPr>
          </a:p>
        </p:txBody>
      </p:sp>
    </p:spTree>
    <p:extLst>
      <p:ext uri="{BB962C8B-B14F-4D97-AF65-F5344CB8AC3E}">
        <p14:creationId xmlns:p14="http://schemas.microsoft.com/office/powerpoint/2010/main" val="32418658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p:nvPr/>
        </p:nvSpPr>
        <p:spPr>
          <a:xfrm>
            <a:off x="2286002" y="838200"/>
            <a:ext cx="3051175" cy="2576512"/>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282" name="Shape 282"/>
          <p:cNvSpPr/>
          <p:nvPr/>
        </p:nvSpPr>
        <p:spPr>
          <a:xfrm>
            <a:off x="381002" y="1676401"/>
            <a:ext cx="3160713" cy="3052761"/>
          </a:xfrm>
          <a:prstGeom prst="rect">
            <a:avLst/>
          </a:prstGeom>
          <a:blipFill>
            <a:blip r:embed="rId4"/>
            <a:stretch>
              <a:fillRect/>
            </a:stretch>
          </a:blipFill>
        </p:spPr>
      </p:sp>
      <p:sp>
        <p:nvSpPr>
          <p:cNvPr id="283" name="Shape 283"/>
          <p:cNvSpPr txBox="1">
            <a:spLocks noGrp="1"/>
          </p:cNvSpPr>
          <p:nvPr>
            <p:ph type="ctrTitle"/>
          </p:nvPr>
        </p:nvSpPr>
        <p:spPr>
          <a:xfrm>
            <a:off x="381000" y="3177"/>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smtClean="0">
                <a:solidFill>
                  <a:srgbClr val="9D1348"/>
                </a:solidFill>
                <a:latin typeface="Trebuchet MS"/>
                <a:ea typeface="Trebuchet MS"/>
                <a:cs typeface="Trebuchet MS"/>
                <a:sym typeface="Trebuchet MS"/>
              </a:rPr>
              <a:t>Schools could teach: Finding (new) Solutions</a:t>
            </a:r>
            <a:endParaRPr lang="en-US" sz="3200" b="0" i="0" u="none" strike="noStrike" cap="none" baseline="0" dirty="0">
              <a:solidFill>
                <a:srgbClr val="9D1348"/>
              </a:solidFill>
              <a:latin typeface="Trebuchet MS"/>
              <a:ea typeface="Trebuchet MS"/>
              <a:cs typeface="Trebuchet MS"/>
              <a:sym typeface="Trebuchet MS"/>
            </a:endParaRPr>
          </a:p>
        </p:txBody>
      </p:sp>
      <p:sp>
        <p:nvSpPr>
          <p:cNvPr id="284" name="Shape 284"/>
          <p:cNvSpPr txBox="1">
            <a:spLocks noGrp="1"/>
          </p:cNvSpPr>
          <p:nvPr>
            <p:ph type="subTitle" idx="1"/>
          </p:nvPr>
        </p:nvSpPr>
        <p:spPr>
          <a:xfrm>
            <a:off x="5334002" y="910467"/>
            <a:ext cx="3809999" cy="4800600"/>
          </a:xfrm>
          <a:prstGeom prst="rect">
            <a:avLst/>
          </a:prstGeom>
          <a:noFill/>
          <a:ln>
            <a:noFill/>
          </a:ln>
        </p:spPr>
        <p:txBody>
          <a:bodyPr lIns="91425" tIns="45700" rIns="91425" bIns="45700" anchor="t" anchorCtr="0">
            <a:noAutofit/>
          </a:bodyPr>
          <a:lstStyle/>
          <a:p>
            <a:pPr marL="320040" marR="0" lvl="0" indent="-320040" algn="l" rtl="0">
              <a:spcBef>
                <a:spcPts val="560"/>
              </a:spcBef>
              <a:spcAft>
                <a:spcPts val="0"/>
              </a:spcAft>
              <a:buClr>
                <a:schemeClr val="dk1"/>
              </a:buClr>
              <a:buSzPct val="101190"/>
              <a:buFont typeface="Arial"/>
              <a:buChar char="•"/>
            </a:pPr>
            <a:r>
              <a:rPr lang="en-US" sz="2800" b="0" i="0" u="none" strike="noStrike" cap="none" baseline="0" dirty="0">
                <a:solidFill>
                  <a:srgbClr val="9D1348"/>
                </a:solidFill>
                <a:latin typeface="Trebuchet MS"/>
                <a:ea typeface="Trebuchet MS"/>
                <a:cs typeface="Trebuchet MS"/>
                <a:sym typeface="Trebuchet MS"/>
              </a:rPr>
              <a:t>PHIUS: Passive House Institute of US</a:t>
            </a:r>
          </a:p>
          <a:p>
            <a:pPr marL="320040" marR="0" lvl="0" indent="-320040" algn="l" rtl="0">
              <a:spcBef>
                <a:spcPts val="560"/>
              </a:spcBef>
              <a:spcAft>
                <a:spcPts val="0"/>
              </a:spcAft>
              <a:buClr>
                <a:schemeClr val="dk1"/>
              </a:buClr>
              <a:buSzPct val="101190"/>
              <a:buFont typeface="Arial"/>
              <a:buChar char="•"/>
            </a:pPr>
            <a:r>
              <a:rPr lang="en-US" sz="2800" b="0" i="0" u="none" strike="noStrike" cap="none" baseline="0" dirty="0">
                <a:solidFill>
                  <a:srgbClr val="9D1348"/>
                </a:solidFill>
                <a:latin typeface="Trebuchet MS"/>
                <a:ea typeface="Trebuchet MS"/>
                <a:cs typeface="Trebuchet MS"/>
                <a:sym typeface="Trebuchet MS"/>
              </a:rPr>
              <a:t>Average </a:t>
            </a:r>
            <a:r>
              <a:rPr lang="en-US" sz="2800" b="0" i="0" u="none" strike="noStrike" cap="none" baseline="0" dirty="0" err="1">
                <a:solidFill>
                  <a:srgbClr val="9D1348"/>
                </a:solidFill>
                <a:latin typeface="Trebuchet MS"/>
                <a:ea typeface="Trebuchet MS"/>
                <a:cs typeface="Trebuchet MS"/>
                <a:sym typeface="Trebuchet MS"/>
              </a:rPr>
              <a:t>KwH</a:t>
            </a:r>
            <a:r>
              <a:rPr lang="en-US" sz="2800" b="0" i="0" u="none" strike="noStrike" cap="none" baseline="0" dirty="0">
                <a:solidFill>
                  <a:srgbClr val="9D1348"/>
                </a:solidFill>
                <a:latin typeface="Trebuchet MS"/>
                <a:ea typeface="Trebuchet MS"/>
                <a:cs typeface="Trebuchet MS"/>
                <a:sym typeface="Trebuchet MS"/>
              </a:rPr>
              <a:t> per home in the USA: &gt;</a:t>
            </a:r>
            <a:r>
              <a:rPr lang="en-US" sz="2800" b="0" i="0" u="none" strike="noStrike" cap="none" baseline="0" dirty="0" smtClean="0">
                <a:solidFill>
                  <a:srgbClr val="9D1348"/>
                </a:solidFill>
                <a:latin typeface="Trebuchet MS"/>
                <a:ea typeface="Trebuchet MS"/>
                <a:cs typeface="Trebuchet MS"/>
                <a:sym typeface="Trebuchet MS"/>
              </a:rPr>
              <a:t>11,000 </a:t>
            </a:r>
            <a:r>
              <a:rPr lang="en-US" sz="2800" b="0" i="0" u="none" strike="noStrike" cap="none" baseline="0" dirty="0" err="1">
                <a:solidFill>
                  <a:srgbClr val="9D1348"/>
                </a:solidFill>
                <a:latin typeface="Trebuchet MS"/>
                <a:ea typeface="Trebuchet MS"/>
                <a:cs typeface="Trebuchet MS"/>
                <a:sym typeface="Trebuchet MS"/>
              </a:rPr>
              <a:t>KwH</a:t>
            </a:r>
            <a:r>
              <a:rPr lang="en-US" sz="2800" b="0" i="0" u="none" strike="noStrike" cap="none" baseline="0" dirty="0">
                <a:solidFill>
                  <a:srgbClr val="9D1348"/>
                </a:solidFill>
                <a:latin typeface="Trebuchet MS"/>
                <a:ea typeface="Trebuchet MS"/>
                <a:cs typeface="Trebuchet MS"/>
                <a:sym typeface="Trebuchet MS"/>
              </a:rPr>
              <a:t> / year</a:t>
            </a:r>
          </a:p>
          <a:p>
            <a:pPr marL="320040" marR="0" lvl="0" indent="-320040" algn="l" rtl="0">
              <a:spcBef>
                <a:spcPts val="560"/>
              </a:spcBef>
              <a:spcAft>
                <a:spcPts val="0"/>
              </a:spcAft>
              <a:buClr>
                <a:schemeClr val="dk1"/>
              </a:buClr>
              <a:buSzPct val="101190"/>
              <a:buFont typeface="Arial"/>
              <a:buChar char="•"/>
            </a:pPr>
            <a:r>
              <a:rPr lang="en-US" sz="2800" b="0" i="0" u="none" strike="noStrike" cap="none" baseline="0" dirty="0">
                <a:solidFill>
                  <a:srgbClr val="9D1348"/>
                </a:solidFill>
                <a:latin typeface="Trebuchet MS"/>
                <a:ea typeface="Trebuchet MS"/>
                <a:cs typeface="Trebuchet MS"/>
                <a:sym typeface="Trebuchet MS"/>
              </a:rPr>
              <a:t>Average </a:t>
            </a:r>
            <a:r>
              <a:rPr lang="en-US" sz="2800" b="0" i="0" u="none" strike="noStrike" cap="none" baseline="0" dirty="0" err="1">
                <a:solidFill>
                  <a:srgbClr val="9D1348"/>
                </a:solidFill>
                <a:latin typeface="Trebuchet MS"/>
                <a:ea typeface="Trebuchet MS"/>
                <a:cs typeface="Trebuchet MS"/>
                <a:sym typeface="Trebuchet MS"/>
              </a:rPr>
              <a:t>KwH</a:t>
            </a:r>
            <a:r>
              <a:rPr lang="en-US" sz="2800" b="0" i="0" u="none" strike="noStrike" cap="none" baseline="0" dirty="0">
                <a:solidFill>
                  <a:srgbClr val="9D1348"/>
                </a:solidFill>
                <a:latin typeface="Trebuchet MS"/>
                <a:ea typeface="Trebuchet MS"/>
                <a:cs typeface="Trebuchet MS"/>
                <a:sym typeface="Trebuchet MS"/>
              </a:rPr>
              <a:t> per PHIUS home: &lt;</a:t>
            </a:r>
            <a:r>
              <a:rPr lang="en-US" sz="2800" b="0" i="0" u="none" strike="noStrike" cap="none" baseline="0" dirty="0" smtClean="0">
                <a:solidFill>
                  <a:srgbClr val="9D1348"/>
                </a:solidFill>
                <a:latin typeface="Trebuchet MS"/>
                <a:ea typeface="Trebuchet MS"/>
                <a:cs typeface="Trebuchet MS"/>
                <a:sym typeface="Trebuchet MS"/>
              </a:rPr>
              <a:t>1,500 </a:t>
            </a:r>
            <a:r>
              <a:rPr lang="en-US" sz="2800" b="0" i="0" u="none" strike="noStrike" cap="none" baseline="0" dirty="0" err="1">
                <a:solidFill>
                  <a:srgbClr val="9D1348"/>
                </a:solidFill>
                <a:latin typeface="Trebuchet MS"/>
                <a:ea typeface="Trebuchet MS"/>
                <a:cs typeface="Trebuchet MS"/>
                <a:sym typeface="Trebuchet MS"/>
              </a:rPr>
              <a:t>KwH</a:t>
            </a:r>
            <a:r>
              <a:rPr lang="en-US" sz="2800" b="0" i="0" u="none" strike="noStrike" cap="none" baseline="0" dirty="0">
                <a:solidFill>
                  <a:srgbClr val="9D1348"/>
                </a:solidFill>
                <a:latin typeface="Trebuchet MS"/>
                <a:ea typeface="Trebuchet MS"/>
                <a:cs typeface="Trebuchet MS"/>
                <a:sym typeface="Trebuchet MS"/>
              </a:rPr>
              <a:t> / year</a:t>
            </a:r>
          </a:p>
        </p:txBody>
      </p:sp>
      <p:sp>
        <p:nvSpPr>
          <p:cNvPr id="285" name="Shape 285"/>
          <p:cNvSpPr/>
          <p:nvPr/>
        </p:nvSpPr>
        <p:spPr>
          <a:xfrm>
            <a:off x="1447800" y="3581401"/>
            <a:ext cx="3810000" cy="2860395"/>
          </a:xfrm>
          <a:prstGeom prst="rect">
            <a:avLst/>
          </a:prstGeom>
          <a:blipFill>
            <a:blip r:embed="rId5"/>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
                                        <p:tgtEl>
                                          <p:spTgt spid="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Effect transition="in" filter="fade">
                                      <p:cBhvr>
                                        <p:cTn id="12" dur="1"/>
                                        <p:tgtEl>
                                          <p:spTgt spid="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Effect transition="in" filter="fade">
                                      <p:cBhvr>
                                        <p:cTn id="17" dur="1"/>
                                        <p:tgtEl>
                                          <p:spTgt spid="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1"/>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gtEl>
                                        <p:attrNameLst>
                                          <p:attrName>style.visibility</p:attrName>
                                        </p:attrNameLst>
                                      </p:cBhvr>
                                      <p:to>
                                        <p:strVal val="visible"/>
                                      </p:to>
                                    </p:set>
                                    <p:animEffect transition="in" filter="fade">
                                      <p:cBhvr>
                                        <p:cTn id="27" dur="1"/>
                                        <p:tgtEl>
                                          <p:spTgt spid="2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1"/>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0" y="33339"/>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Schools Do Teach…</a:t>
            </a:r>
          </a:p>
        </p:txBody>
      </p:sp>
      <p:sp>
        <p:nvSpPr>
          <p:cNvPr id="291" name="Shape 29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BFBFBF"/>
                </a:solidFill>
                <a:latin typeface="Verdana"/>
                <a:ea typeface="Verdana"/>
                <a:cs typeface="Verdana"/>
                <a:sym typeface="Verdana"/>
              </a:rPr>
              <a:t>…Short Term Memory matters more than connection to culture, context, or reality</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BFBFBF"/>
                </a:solidFill>
                <a:latin typeface="Verdana"/>
                <a:ea typeface="Verdana"/>
                <a:cs typeface="Verdana"/>
                <a:sym typeface="Verdana"/>
              </a:rPr>
              <a:t>…Follow the template to succeed</a:t>
            </a:r>
          </a:p>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…Failure is not an option</a:t>
            </a:r>
          </a:p>
        </p:txBody>
      </p:sp>
      <p:sp>
        <p:nvSpPr>
          <p:cNvPr id="292" name="Shape 292"/>
          <p:cNvSpPr txBox="1"/>
          <p:nvPr/>
        </p:nvSpPr>
        <p:spPr>
          <a:xfrm>
            <a:off x="1143002" y="3962402"/>
            <a:ext cx="6705599" cy="1620940"/>
          </a:xfrm>
          <a:prstGeom prst="rect">
            <a:avLst/>
          </a:prstGeom>
          <a:gradFill>
            <a:gsLst>
              <a:gs pos="0">
                <a:srgbClr val="19197C"/>
              </a:gs>
              <a:gs pos="80000">
                <a:srgbClr val="2222A2"/>
              </a:gs>
              <a:gs pos="100000">
                <a:srgbClr val="1F1FA6"/>
              </a:gs>
            </a:gsLst>
            <a:lin ang="16200000" scaled="0"/>
          </a:gradFill>
          <a:ln w="9525" cap="flat">
            <a:solidFill>
              <a:srgbClr val="2F2F98"/>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b="1" i="0" u="none" strike="noStrike" cap="none" baseline="0" dirty="0">
                <a:solidFill>
                  <a:schemeClr val="lt1"/>
                </a:solidFill>
                <a:latin typeface="Arial"/>
                <a:ea typeface="Arial"/>
                <a:cs typeface="Arial"/>
                <a:sym typeface="Arial"/>
              </a:rPr>
              <a:t>Thomas Edison:</a:t>
            </a:r>
            <a:r>
              <a:rPr lang="en-US" sz="2400" b="0" i="0" u="none" strike="noStrike" cap="none" baseline="0" dirty="0">
                <a:solidFill>
                  <a:schemeClr val="lt1"/>
                </a:solidFill>
                <a:latin typeface="Arial"/>
                <a:ea typeface="Arial"/>
                <a:cs typeface="Arial"/>
                <a:sym typeface="Arial"/>
              </a:rPr>
              <a:t> I am not discouraged, because every wrong attempt discarded is another step forward.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0" y="0"/>
            <a:ext cx="9144000" cy="6299200"/>
          </a:xfrm>
          <a:prstGeom prst="rect">
            <a:avLst/>
          </a:prstGeom>
          <a:solidFill>
            <a:schemeClr val="tx2"/>
          </a:solidFill>
          <a:ln>
            <a:noFill/>
          </a:ln>
        </p:spPr>
        <p:txBody>
          <a:bodyPr lIns="91425" tIns="45700" rIns="91425" bIns="45700" anchor="ctr" anchorCtr="0">
            <a:noAutofit/>
          </a:bodyPr>
          <a:lstStyle/>
          <a:p>
            <a:endParaRPr/>
          </a:p>
        </p:txBody>
      </p:sp>
      <p:sp>
        <p:nvSpPr>
          <p:cNvPr id="214" name="Shape 214"/>
          <p:cNvSpPr/>
          <p:nvPr/>
        </p:nvSpPr>
        <p:spPr>
          <a:xfrm>
            <a:off x="7643813" y="6489701"/>
            <a:ext cx="1323974" cy="204787"/>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215" name="Shape 215"/>
          <p:cNvSpPr txBox="1"/>
          <p:nvPr/>
        </p:nvSpPr>
        <p:spPr>
          <a:xfrm>
            <a:off x="395288" y="395287"/>
            <a:ext cx="8748712"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Thinking to Learn Differently</a:t>
            </a:r>
            <a:endParaRPr lang="en-US" sz="3200" b="1" dirty="0">
              <a:solidFill>
                <a:schemeClr val="lt1"/>
              </a:solidFill>
              <a:latin typeface="Verdana"/>
              <a:ea typeface="Verdana"/>
              <a:cs typeface="Verdana"/>
              <a:sym typeface="Verdana"/>
            </a:endParaRPr>
          </a:p>
        </p:txBody>
      </p:sp>
      <p:sp>
        <p:nvSpPr>
          <p:cNvPr id="216" name="Shape 216"/>
          <p:cNvSpPr txBox="1"/>
          <p:nvPr/>
        </p:nvSpPr>
        <p:spPr>
          <a:xfrm>
            <a:off x="6264275" y="1973263"/>
            <a:ext cx="2879724" cy="4800600"/>
          </a:xfrm>
          <a:prstGeom prst="rect">
            <a:avLst/>
          </a:prstGeom>
          <a:noFill/>
          <a:ln>
            <a:noFill/>
          </a:ln>
        </p:spPr>
        <p:txBody>
          <a:bodyPr lIns="0" tIns="0" rIns="0" bIns="0" anchor="b" anchorCtr="0">
            <a:noAutofit/>
          </a:bodyPr>
          <a:lstStyle/>
          <a:p>
            <a:pPr marL="161925" marR="0" lvl="0" indent="-161925" algn="r" rtl="0">
              <a:spcBef>
                <a:spcPts val="0"/>
              </a:spcBef>
              <a:spcAft>
                <a:spcPts val="0"/>
              </a:spcAft>
              <a:buClr>
                <a:schemeClr val="dk1"/>
              </a:buClr>
              <a:buSzPct val="25000"/>
              <a:buFont typeface="Verdana"/>
              <a:buNone/>
            </a:pPr>
            <a:r>
              <a:rPr lang="en-US" sz="31500" b="0" i="0" u="none" strike="noStrike" cap="none" baseline="0">
                <a:solidFill>
                  <a:schemeClr val="lt1"/>
                </a:solidFill>
                <a:latin typeface="Verdana"/>
                <a:ea typeface="Verdana"/>
                <a:cs typeface="Verdana"/>
                <a:sym typeface="Verdana"/>
              </a:rPr>
              <a:t>2</a:t>
            </a:r>
          </a:p>
        </p:txBody>
      </p:sp>
      <p:sp>
        <p:nvSpPr>
          <p:cNvPr id="7" name="Rectangle 6"/>
          <p:cNvSpPr/>
          <p:nvPr/>
        </p:nvSpPr>
        <p:spPr bwMode="auto">
          <a:xfrm>
            <a:off x="0" y="6299200"/>
            <a:ext cx="9143999" cy="5588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21917752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smtClean="0"/>
              <a:t>Memory Test</a:t>
            </a:r>
          </a:p>
        </p:txBody>
      </p:sp>
      <p:sp>
        <p:nvSpPr>
          <p:cNvPr id="3" name="Content Placeholder 2"/>
          <p:cNvSpPr>
            <a:spLocks noGrp="1"/>
          </p:cNvSpPr>
          <p:nvPr>
            <p:ph idx="1"/>
          </p:nvPr>
        </p:nvSpPr>
        <p:spPr>
          <a:xfrm>
            <a:off x="2743200" y="100024"/>
            <a:ext cx="3505200" cy="6172200"/>
          </a:xfrm>
        </p:spPr>
        <p:txBody>
          <a:bodyPr/>
          <a:lstStyle/>
          <a:p>
            <a:pPr marL="0" indent="0" algn="ctr">
              <a:spcBef>
                <a:spcPts val="600"/>
              </a:spcBef>
              <a:buFontTx/>
              <a:buNone/>
              <a:defRPr/>
            </a:pPr>
            <a:r>
              <a:rPr lang="en-US" sz="2300" dirty="0" smtClean="0">
                <a:ea typeface="+mn-ea"/>
              </a:rPr>
              <a:t>Candy</a:t>
            </a:r>
          </a:p>
          <a:p>
            <a:pPr marL="0" indent="0" algn="ctr">
              <a:spcBef>
                <a:spcPts val="600"/>
              </a:spcBef>
              <a:buFontTx/>
              <a:buNone/>
              <a:defRPr/>
            </a:pPr>
            <a:r>
              <a:rPr lang="en-US" sz="2300" dirty="0" smtClean="0">
                <a:ea typeface="+mn-ea"/>
              </a:rPr>
              <a:t>Sour</a:t>
            </a:r>
          </a:p>
          <a:p>
            <a:pPr marL="0" indent="0" algn="ctr">
              <a:spcBef>
                <a:spcPts val="600"/>
              </a:spcBef>
              <a:buFontTx/>
              <a:buNone/>
              <a:defRPr/>
            </a:pPr>
            <a:r>
              <a:rPr lang="en-US" sz="2300" dirty="0" smtClean="0">
                <a:ea typeface="+mn-ea"/>
              </a:rPr>
              <a:t>Sugar</a:t>
            </a:r>
          </a:p>
          <a:p>
            <a:pPr marL="0" indent="0" algn="ctr">
              <a:spcBef>
                <a:spcPts val="600"/>
              </a:spcBef>
              <a:buFontTx/>
              <a:buNone/>
              <a:defRPr/>
            </a:pPr>
            <a:r>
              <a:rPr lang="en-US" sz="2300" dirty="0" smtClean="0">
                <a:ea typeface="+mn-ea"/>
              </a:rPr>
              <a:t>Bitter</a:t>
            </a:r>
          </a:p>
          <a:p>
            <a:pPr marL="0" indent="0" algn="ctr">
              <a:spcBef>
                <a:spcPts val="600"/>
              </a:spcBef>
              <a:buFontTx/>
              <a:buNone/>
              <a:defRPr/>
            </a:pPr>
            <a:r>
              <a:rPr lang="en-US" sz="2300" dirty="0" smtClean="0">
                <a:ea typeface="+mn-ea"/>
              </a:rPr>
              <a:t>Good</a:t>
            </a:r>
          </a:p>
          <a:p>
            <a:pPr marL="0" indent="0" algn="ctr">
              <a:spcBef>
                <a:spcPts val="600"/>
              </a:spcBef>
              <a:buFontTx/>
              <a:buNone/>
              <a:defRPr/>
            </a:pPr>
            <a:r>
              <a:rPr lang="en-US" sz="2300" dirty="0" smtClean="0">
                <a:ea typeface="+mn-ea"/>
              </a:rPr>
              <a:t>Tooth</a:t>
            </a:r>
          </a:p>
          <a:p>
            <a:pPr marL="0" indent="0" algn="ctr">
              <a:spcBef>
                <a:spcPts val="600"/>
              </a:spcBef>
              <a:buFontTx/>
              <a:buNone/>
              <a:defRPr/>
            </a:pPr>
            <a:r>
              <a:rPr lang="en-US" sz="2300" dirty="0" smtClean="0">
                <a:ea typeface="+mn-ea"/>
              </a:rPr>
              <a:t>Taste</a:t>
            </a:r>
          </a:p>
          <a:p>
            <a:pPr marL="0" indent="0" algn="ctr">
              <a:spcBef>
                <a:spcPts val="600"/>
              </a:spcBef>
              <a:buFontTx/>
              <a:buNone/>
              <a:defRPr/>
            </a:pPr>
            <a:r>
              <a:rPr lang="en-US" sz="2300" dirty="0" smtClean="0">
                <a:ea typeface="+mn-ea"/>
              </a:rPr>
              <a:t>Nice</a:t>
            </a:r>
          </a:p>
          <a:p>
            <a:pPr marL="0" indent="0" algn="ctr">
              <a:spcBef>
                <a:spcPts val="600"/>
              </a:spcBef>
              <a:buFontTx/>
              <a:buNone/>
              <a:defRPr/>
            </a:pPr>
            <a:r>
              <a:rPr lang="en-US" sz="2300" dirty="0" smtClean="0">
                <a:ea typeface="+mn-ea"/>
              </a:rPr>
              <a:t>Honey</a:t>
            </a:r>
          </a:p>
          <a:p>
            <a:pPr marL="0" indent="0" algn="ctr">
              <a:spcBef>
                <a:spcPts val="600"/>
              </a:spcBef>
              <a:buFontTx/>
              <a:buNone/>
              <a:defRPr/>
            </a:pPr>
            <a:r>
              <a:rPr lang="en-US" sz="2300" dirty="0" smtClean="0">
                <a:ea typeface="+mn-ea"/>
              </a:rPr>
              <a:t>Chocolate</a:t>
            </a:r>
          </a:p>
          <a:p>
            <a:pPr marL="0" indent="0" algn="ctr">
              <a:spcBef>
                <a:spcPts val="600"/>
              </a:spcBef>
              <a:buFontTx/>
              <a:buNone/>
              <a:defRPr/>
            </a:pPr>
            <a:r>
              <a:rPr lang="en-US" sz="2300" dirty="0" smtClean="0">
                <a:ea typeface="+mn-ea"/>
              </a:rPr>
              <a:t>Soda</a:t>
            </a:r>
          </a:p>
          <a:p>
            <a:pPr marL="0" indent="0" algn="ctr">
              <a:spcBef>
                <a:spcPts val="600"/>
              </a:spcBef>
              <a:buFontTx/>
              <a:buNone/>
              <a:defRPr/>
            </a:pPr>
            <a:r>
              <a:rPr lang="en-US" sz="2300" dirty="0" smtClean="0">
                <a:ea typeface="+mn-ea"/>
              </a:rPr>
              <a:t>Heart</a:t>
            </a:r>
          </a:p>
          <a:p>
            <a:pPr marL="0" indent="0" algn="ctr">
              <a:spcBef>
                <a:spcPts val="600"/>
              </a:spcBef>
              <a:buFontTx/>
              <a:buNone/>
              <a:defRPr/>
            </a:pPr>
            <a:r>
              <a:rPr lang="en-US" sz="2300" dirty="0" smtClean="0">
                <a:ea typeface="+mn-ea"/>
              </a:rPr>
              <a:t>Cake</a:t>
            </a:r>
          </a:p>
          <a:p>
            <a:pPr marL="0" indent="0" algn="ctr">
              <a:spcBef>
                <a:spcPts val="600"/>
              </a:spcBef>
              <a:buFontTx/>
              <a:buNone/>
              <a:defRPr/>
            </a:pPr>
            <a:r>
              <a:rPr lang="en-US" sz="2300" dirty="0" smtClean="0">
                <a:ea typeface="+mn-ea"/>
              </a:rPr>
              <a:t>Pie</a:t>
            </a:r>
          </a:p>
          <a:p>
            <a:pPr marL="0" indent="0" algn="ctr">
              <a:spcBef>
                <a:spcPts val="600"/>
              </a:spcBef>
              <a:buFontTx/>
              <a:buNone/>
              <a:defRPr/>
            </a:pPr>
            <a:r>
              <a:rPr lang="en-US" sz="2300" dirty="0" smtClean="0">
                <a:ea typeface="+mn-ea"/>
              </a:rPr>
              <a:t>Eat</a:t>
            </a:r>
          </a:p>
          <a:p>
            <a:pPr marL="0" indent="0" algn="ctr">
              <a:spcBef>
                <a:spcPts val="600"/>
              </a:spcBef>
              <a:buFontTx/>
              <a:buNone/>
              <a:defRPr/>
            </a:pPr>
            <a:endParaRPr lang="en-US" sz="2300" dirty="0" smtClean="0">
              <a:ea typeface="+mn-ea"/>
            </a:endParaRPr>
          </a:p>
          <a:p>
            <a:pPr algn="ctr">
              <a:spcBef>
                <a:spcPts val="600"/>
              </a:spcBef>
              <a:defRPr/>
            </a:pPr>
            <a:endParaRPr lang="en-US" sz="2300" dirty="0">
              <a:ea typeface="+mn-ea"/>
            </a:endParaRPr>
          </a:p>
        </p:txBody>
      </p:sp>
    </p:spTree>
    <p:extLst>
      <p:ext uri="{BB962C8B-B14F-4D97-AF65-F5344CB8AC3E}">
        <p14:creationId xmlns:p14="http://schemas.microsoft.com/office/powerpoint/2010/main" val="380512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nodeType="afterGroup">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nodeType="afterGroup">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childTnLst>
                                </p:cTn>
                              </p:par>
                            </p:childTnLst>
                          </p:cTn>
                        </p:par>
                        <p:par>
                          <p:cTn id="52" fill="hold" nodeType="afterGroup">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par>
                          <p:cTn id="56" fill="hold" nodeType="afterGroup">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childTnLst>
                                </p:cTn>
                              </p:par>
                            </p:childTnLst>
                          </p:cTn>
                        </p:par>
                        <p:par>
                          <p:cTn id="60" fill="hold" nodeType="afterGroup">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lang="en-US" altLang="en-US" dirty="0" smtClean="0">
                <a:ea typeface="ＭＳ Ｐゴシック" pitchFamily="34" charset="-128"/>
                <a:cs typeface="ＭＳ Ｐゴシック" charset="0"/>
              </a:rPr>
              <a:t>Learning Design</a:t>
            </a:r>
          </a:p>
        </p:txBody>
      </p:sp>
      <p:graphicFrame>
        <p:nvGraphicFramePr>
          <p:cNvPr id="6" name="Content Placeholder 5"/>
          <p:cNvGraphicFramePr>
            <a:graphicFrameLocks noGrp="1"/>
          </p:cNvGraphicFramePr>
          <p:nvPr>
            <p:ph idx="1"/>
          </p:nvPr>
        </p:nvGraphicFramePr>
        <p:xfrm>
          <a:off x="228600" y="1219200"/>
          <a:ext cx="8610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9506" name="Picture 2" descr="http://www.securestate.com/images/servicesimages/forensic%20analysi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2897" y="1280688"/>
            <a:ext cx="23653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4" descr="http://www.allpsychologycareers.com/imagesvr_ce/0001/cognitive-psychology.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59904" y="1417053"/>
            <a:ext cx="1754082" cy="117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descr="http://www.atomicmeme.com/_imgs/about/explorer.pn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9688" y="4419600"/>
            <a:ext cx="18716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8" descr="http://media-cache-ak0.pinimg.com/736x/9a/76/3f/9a763f929fcf024764c2cc503e55f82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19800" y="4495800"/>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719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fade">
                                      <p:cBhvr>
                                        <p:cTn id="7" dur="500"/>
                                        <p:tgtEl>
                                          <p:spTgt spid="149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6"/>
                                        </p:tgtEl>
                                        <p:attrNameLst>
                                          <p:attrName>style.visibility</p:attrName>
                                        </p:attrNameLst>
                                      </p:cBhvr>
                                      <p:to>
                                        <p:strVal val="visible"/>
                                      </p:to>
                                    </p:set>
                                    <p:animEffect transition="in" filter="fade">
                                      <p:cBhvr>
                                        <p:cTn id="12" dur="500"/>
                                        <p:tgtEl>
                                          <p:spTgt spid="149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8"/>
                                        </p:tgtEl>
                                        <p:attrNameLst>
                                          <p:attrName>style.visibility</p:attrName>
                                        </p:attrNameLst>
                                      </p:cBhvr>
                                      <p:to>
                                        <p:strVal val="visible"/>
                                      </p:to>
                                    </p:set>
                                    <p:animEffect transition="in" filter="fade">
                                      <p:cBhvr>
                                        <p:cTn id="17" dur="500"/>
                                        <p:tgtEl>
                                          <p:spTgt spid="149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9512"/>
                                        </p:tgtEl>
                                        <p:attrNameLst>
                                          <p:attrName>style.visibility</p:attrName>
                                        </p:attrNameLst>
                                      </p:cBhvr>
                                      <p:to>
                                        <p:strVal val="visible"/>
                                      </p:to>
                                    </p:set>
                                    <p:animEffect transition="in" filter="fade">
                                      <p:cBhvr>
                                        <p:cTn id="22" dur="5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Ken Robinson: Divergent Thinking</a:t>
            </a:r>
            <a:endParaRPr lang="en-US" dirty="0"/>
          </a:p>
        </p:txBody>
      </p:sp>
      <p:sp>
        <p:nvSpPr>
          <p:cNvPr id="3" name="TextBox 2"/>
          <p:cNvSpPr txBox="1"/>
          <p:nvPr/>
        </p:nvSpPr>
        <p:spPr>
          <a:xfrm>
            <a:off x="2525927" y="1583850"/>
            <a:ext cx="5338884" cy="523220"/>
          </a:xfrm>
          <a:prstGeom prst="rect">
            <a:avLst/>
          </a:prstGeom>
          <a:noFill/>
        </p:spPr>
        <p:txBody>
          <a:bodyPr wrap="none" rtlCol="0">
            <a:spAutoFit/>
          </a:bodyPr>
          <a:lstStyle/>
          <a:p>
            <a:r>
              <a:rPr lang="en-US" dirty="0"/>
              <a:t>http://</a:t>
            </a:r>
            <a:r>
              <a:rPr lang="en-US" dirty="0" err="1"/>
              <a:t>www.youtube.com</a:t>
            </a:r>
            <a:r>
              <a:rPr lang="en-US" dirty="0"/>
              <a:t>/</a:t>
            </a:r>
            <a:r>
              <a:rPr lang="en-US" dirty="0" err="1"/>
              <a:t>watch?v</a:t>
            </a:r>
            <a:r>
              <a:rPr lang="en-US" dirty="0"/>
              <a:t>=zDZFcDGpL4U – 7:41 – 10:03</a:t>
            </a:r>
          </a:p>
          <a:p>
            <a:endParaRPr lang="en-US" dirty="0"/>
          </a:p>
        </p:txBody>
      </p:sp>
    </p:spTree>
    <p:extLst>
      <p:ext uri="{BB962C8B-B14F-4D97-AF65-F5344CB8AC3E}">
        <p14:creationId xmlns:p14="http://schemas.microsoft.com/office/powerpoint/2010/main" val="2892755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bordjd\Downloads\Education30.jpe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0600" y="92075"/>
            <a:ext cx="7467600" cy="642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7055" y="381002"/>
            <a:ext cx="8311147" cy="1066799"/>
          </a:xfrm>
        </p:spPr>
        <p:txBody>
          <a:bodyPr/>
          <a:lstStyle/>
          <a:p>
            <a:r>
              <a:rPr lang="en-US"/>
              <a:t>Education 3.0</a:t>
            </a:r>
          </a:p>
        </p:txBody>
      </p:sp>
    </p:spTree>
    <p:extLst>
      <p:ext uri="{BB962C8B-B14F-4D97-AF65-F5344CB8AC3E}">
        <p14:creationId xmlns:p14="http://schemas.microsoft.com/office/powerpoint/2010/main" val="14148224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US" dirty="0">
                <a:solidFill>
                  <a:srgbClr val="9D1348"/>
                </a:solidFill>
                <a:latin typeface="Verdana" charset="0"/>
                <a:ea typeface="ＭＳ Ｐゴシック" charset="0"/>
              </a:rPr>
              <a:t>We Know (more) About the Brain…</a:t>
            </a:r>
          </a:p>
        </p:txBody>
      </p:sp>
      <p:pic>
        <p:nvPicPr>
          <p:cNvPr id="37890" name="Picture 4" descr="http://www.brainrules.net/images/brain_rules_cover_3d_wh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2" y="1219200"/>
            <a:ext cx="30654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8" name="Picture 2" descr="http://www.hiddenobjectgames.us/gamepics/h/hidden-expedition-titanic/hidden-expedition-titanic-sc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3619" y="2449936"/>
            <a:ext cx="5105400" cy="382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899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5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Verdana" charset="0"/>
                <a:ea typeface="ＭＳ Ｐゴシック" charset="0"/>
              </a:rPr>
              <a:t>Pattern Recognition</a:t>
            </a:r>
          </a:p>
        </p:txBody>
      </p:sp>
      <p:pic>
        <p:nvPicPr>
          <p:cNvPr id="38914" name="Picture 4" descr="http://planete.qc.ca/invitation/images/ginette-villeneuve-16/lion-camouflage.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30479" y="1295400"/>
            <a:ext cx="8264247" cy="4941093"/>
          </a:xfrm>
          <a:noFill/>
        </p:spPr>
      </p:pic>
    </p:spTree>
    <p:extLst>
      <p:ext uri="{BB962C8B-B14F-4D97-AF65-F5344CB8AC3E}">
        <p14:creationId xmlns:p14="http://schemas.microsoft.com/office/powerpoint/2010/main" val="31432338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Verdana" charset="0"/>
                <a:ea typeface="ＭＳ Ｐゴシック" charset="0"/>
              </a:rPr>
              <a:t>Pattern Recognition</a:t>
            </a:r>
          </a:p>
        </p:txBody>
      </p:sp>
      <p:pic>
        <p:nvPicPr>
          <p:cNvPr id="39938" name="Picture 2" descr="http://m.drugabuse.gov/sites/default/files/slide8.gif"/>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113523" y="1295401"/>
            <a:ext cx="6858000" cy="4629151"/>
          </a:xfrm>
          <a:noFill/>
        </p:spPr>
      </p:pic>
    </p:spTree>
    <p:extLst>
      <p:ext uri="{BB962C8B-B14F-4D97-AF65-F5344CB8AC3E}">
        <p14:creationId xmlns:p14="http://schemas.microsoft.com/office/powerpoint/2010/main" val="36602163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Verdana" charset="0"/>
                <a:ea typeface="ＭＳ Ｐゴシック" charset="0"/>
              </a:rPr>
              <a:t>Hidden Patterns</a:t>
            </a:r>
          </a:p>
        </p:txBody>
      </p:sp>
      <p:pic>
        <p:nvPicPr>
          <p:cNvPr id="40962" name="Picture 2" descr="http://www.theequinest.com/images/bev-doolittle-5.jpg"/>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216146" y="1295400"/>
            <a:ext cx="6381750" cy="5105400"/>
          </a:xfrm>
          <a:noFill/>
        </p:spPr>
      </p:pic>
    </p:spTree>
    <p:extLst>
      <p:ext uri="{BB962C8B-B14F-4D97-AF65-F5344CB8AC3E}">
        <p14:creationId xmlns:p14="http://schemas.microsoft.com/office/powerpoint/2010/main" val="10639043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Verdana" charset="0"/>
                <a:ea typeface="ＭＳ Ｐゴシック" charset="0"/>
              </a:rPr>
              <a:t>Hidden Patterns</a:t>
            </a:r>
          </a:p>
        </p:txBody>
      </p:sp>
      <p:pic>
        <p:nvPicPr>
          <p:cNvPr id="41986" name="Picture 2" descr="The Forest Has Eyes">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a:ext>
            </a:extLst>
          </a:blip>
          <a:srcRect/>
          <a:stretch>
            <a:fillRect/>
          </a:stretch>
        </p:blipFill>
        <p:spPr>
          <a:xfrm>
            <a:off x="701675" y="1905000"/>
            <a:ext cx="8045450" cy="4038600"/>
          </a:xfrm>
        </p:spPr>
      </p:pic>
      <p:sp>
        <p:nvSpPr>
          <p:cNvPr id="2" name="Oval 1"/>
          <p:cNvSpPr>
            <a:spLocks noChangeArrowheads="1"/>
          </p:cNvSpPr>
          <p:nvPr/>
        </p:nvSpPr>
        <p:spPr bwMode="auto">
          <a:xfrm>
            <a:off x="1676400" y="3962400"/>
            <a:ext cx="1676400" cy="1752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Oval 4"/>
          <p:cNvSpPr>
            <a:spLocks noChangeArrowheads="1"/>
          </p:cNvSpPr>
          <p:nvPr/>
        </p:nvSpPr>
        <p:spPr bwMode="auto">
          <a:xfrm>
            <a:off x="4462181" y="4419600"/>
            <a:ext cx="1447800" cy="15240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Oval 5"/>
          <p:cNvSpPr>
            <a:spLocks noChangeArrowheads="1"/>
          </p:cNvSpPr>
          <p:nvPr/>
        </p:nvSpPr>
        <p:spPr bwMode="auto">
          <a:xfrm>
            <a:off x="6350318" y="3629989"/>
            <a:ext cx="2107883" cy="2161211"/>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Oval 6"/>
          <p:cNvSpPr>
            <a:spLocks noChangeArrowheads="1"/>
          </p:cNvSpPr>
          <p:nvPr/>
        </p:nvSpPr>
        <p:spPr bwMode="auto">
          <a:xfrm>
            <a:off x="4843181" y="2514600"/>
            <a:ext cx="1371600" cy="1371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Oval 7"/>
          <p:cNvSpPr>
            <a:spLocks noChangeArrowheads="1"/>
          </p:cNvSpPr>
          <p:nvPr/>
        </p:nvSpPr>
        <p:spPr bwMode="auto">
          <a:xfrm>
            <a:off x="2590800" y="1905000"/>
            <a:ext cx="1143000" cy="12192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88530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defRPr/>
            </a:pPr>
            <a:r>
              <a:rPr lang="en-US" smtClean="0"/>
              <a:t>Oral Information - Memory</a:t>
            </a:r>
          </a:p>
        </p:txBody>
      </p:sp>
      <p:pic>
        <p:nvPicPr>
          <p:cNvPr id="23555" name="Picture 2" descr="Concept Map"/>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2550" y="881063"/>
            <a:ext cx="8909050" cy="5443537"/>
          </a:xfrm>
          <a:noFill/>
        </p:spPr>
      </p:pic>
    </p:spTree>
    <p:extLst>
      <p:ext uri="{BB962C8B-B14F-4D97-AF65-F5344CB8AC3E}">
        <p14:creationId xmlns:p14="http://schemas.microsoft.com/office/powerpoint/2010/main" val="26131313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smtClean="0"/>
              <a:t>Oral Information - Memory</a:t>
            </a:r>
          </a:p>
        </p:txBody>
      </p:sp>
      <p:pic>
        <p:nvPicPr>
          <p:cNvPr id="24579" name="Picture 2" descr="Concept Map"/>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2550" y="881063"/>
            <a:ext cx="8909050" cy="5443537"/>
          </a:xfrm>
          <a:noFill/>
        </p:spPr>
      </p:pic>
      <p:sp>
        <p:nvSpPr>
          <p:cNvPr id="24580" name="Rectangle 3"/>
          <p:cNvSpPr>
            <a:spLocks noChangeArrowheads="1"/>
          </p:cNvSpPr>
          <p:nvPr/>
        </p:nvSpPr>
        <p:spPr bwMode="auto">
          <a:xfrm>
            <a:off x="914400" y="2590800"/>
            <a:ext cx="1905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Rectangle 4"/>
          <p:cNvSpPr>
            <a:spLocks noChangeArrowheads="1"/>
          </p:cNvSpPr>
          <p:nvPr/>
        </p:nvSpPr>
        <p:spPr bwMode="auto">
          <a:xfrm>
            <a:off x="1066800" y="4572000"/>
            <a:ext cx="1143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Rectangle 5"/>
          <p:cNvSpPr>
            <a:spLocks noChangeArrowheads="1"/>
          </p:cNvSpPr>
          <p:nvPr/>
        </p:nvSpPr>
        <p:spPr bwMode="auto">
          <a:xfrm>
            <a:off x="4800600" y="5334000"/>
            <a:ext cx="23622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Rectangle 6"/>
          <p:cNvSpPr>
            <a:spLocks noChangeArrowheads="1"/>
          </p:cNvSpPr>
          <p:nvPr/>
        </p:nvSpPr>
        <p:spPr bwMode="auto">
          <a:xfrm>
            <a:off x="4648200" y="2346325"/>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4" name="Rectangle 7"/>
          <p:cNvSpPr>
            <a:spLocks noChangeArrowheads="1"/>
          </p:cNvSpPr>
          <p:nvPr/>
        </p:nvSpPr>
        <p:spPr bwMode="auto">
          <a:xfrm>
            <a:off x="4960938" y="4191000"/>
            <a:ext cx="1363662"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5" name="Rectangle 8"/>
          <p:cNvSpPr>
            <a:spLocks noChangeArrowheads="1"/>
          </p:cNvSpPr>
          <p:nvPr/>
        </p:nvSpPr>
        <p:spPr bwMode="auto">
          <a:xfrm>
            <a:off x="3200400" y="30480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6" name="Rectangle 9"/>
          <p:cNvSpPr>
            <a:spLocks noChangeArrowheads="1"/>
          </p:cNvSpPr>
          <p:nvPr/>
        </p:nvSpPr>
        <p:spPr bwMode="auto">
          <a:xfrm>
            <a:off x="2057400" y="1524000"/>
            <a:ext cx="1143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7" name="Rectangle 10"/>
          <p:cNvSpPr>
            <a:spLocks noChangeArrowheads="1"/>
          </p:cNvSpPr>
          <p:nvPr/>
        </p:nvSpPr>
        <p:spPr bwMode="auto">
          <a:xfrm>
            <a:off x="6553200" y="1524000"/>
            <a:ext cx="14478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Rectangle 11"/>
          <p:cNvSpPr>
            <a:spLocks noChangeArrowheads="1"/>
          </p:cNvSpPr>
          <p:nvPr/>
        </p:nvSpPr>
        <p:spPr bwMode="auto">
          <a:xfrm>
            <a:off x="7162800" y="3978275"/>
            <a:ext cx="12954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Rectangle 12"/>
          <p:cNvSpPr>
            <a:spLocks noChangeArrowheads="1"/>
          </p:cNvSpPr>
          <p:nvPr/>
        </p:nvSpPr>
        <p:spPr bwMode="auto">
          <a:xfrm>
            <a:off x="7277100" y="23622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Rectangle 13"/>
          <p:cNvSpPr>
            <a:spLocks noChangeArrowheads="1"/>
          </p:cNvSpPr>
          <p:nvPr/>
        </p:nvSpPr>
        <p:spPr bwMode="auto">
          <a:xfrm>
            <a:off x="3048000" y="2163763"/>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Rectangle 14"/>
          <p:cNvSpPr>
            <a:spLocks noChangeArrowheads="1"/>
          </p:cNvSpPr>
          <p:nvPr/>
        </p:nvSpPr>
        <p:spPr bwMode="auto">
          <a:xfrm>
            <a:off x="3352800" y="4221163"/>
            <a:ext cx="990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5"/>
          <p:cNvSpPr>
            <a:spLocks noChangeArrowheads="1"/>
          </p:cNvSpPr>
          <p:nvPr/>
        </p:nvSpPr>
        <p:spPr bwMode="auto">
          <a:xfrm>
            <a:off x="6392863" y="43434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Rectangle 16"/>
          <p:cNvSpPr>
            <a:spLocks noChangeArrowheads="1"/>
          </p:cNvSpPr>
          <p:nvPr/>
        </p:nvSpPr>
        <p:spPr bwMode="auto">
          <a:xfrm>
            <a:off x="1295400" y="3810000"/>
            <a:ext cx="9144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6166557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smtClean="0"/>
              <a:t>Oral Information - Memory</a:t>
            </a:r>
          </a:p>
        </p:txBody>
      </p:sp>
      <p:pic>
        <p:nvPicPr>
          <p:cNvPr id="25603" name="Picture 2" descr="Concept Map"/>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2550" y="881063"/>
            <a:ext cx="8909050" cy="5443537"/>
          </a:xfrm>
          <a:noFill/>
        </p:spPr>
      </p:pic>
      <p:sp>
        <p:nvSpPr>
          <p:cNvPr id="25604" name="Rectangle 3"/>
          <p:cNvSpPr>
            <a:spLocks noChangeArrowheads="1"/>
          </p:cNvSpPr>
          <p:nvPr/>
        </p:nvSpPr>
        <p:spPr bwMode="auto">
          <a:xfrm>
            <a:off x="914400" y="2590800"/>
            <a:ext cx="1905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5" name="Rectangle 4"/>
          <p:cNvSpPr>
            <a:spLocks noChangeArrowheads="1"/>
          </p:cNvSpPr>
          <p:nvPr/>
        </p:nvSpPr>
        <p:spPr bwMode="auto">
          <a:xfrm>
            <a:off x="1066800" y="4572000"/>
            <a:ext cx="1143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Rectangle 5"/>
          <p:cNvSpPr>
            <a:spLocks noChangeArrowheads="1"/>
          </p:cNvSpPr>
          <p:nvPr/>
        </p:nvSpPr>
        <p:spPr bwMode="auto">
          <a:xfrm>
            <a:off x="4800600" y="5334000"/>
            <a:ext cx="23622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Rectangle 6"/>
          <p:cNvSpPr>
            <a:spLocks noChangeArrowheads="1"/>
          </p:cNvSpPr>
          <p:nvPr/>
        </p:nvSpPr>
        <p:spPr bwMode="auto">
          <a:xfrm>
            <a:off x="4648200" y="2346325"/>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Rectangle 7"/>
          <p:cNvSpPr>
            <a:spLocks noChangeArrowheads="1"/>
          </p:cNvSpPr>
          <p:nvPr/>
        </p:nvSpPr>
        <p:spPr bwMode="auto">
          <a:xfrm>
            <a:off x="4960938" y="4191000"/>
            <a:ext cx="1363662"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Rectangle 8"/>
          <p:cNvSpPr>
            <a:spLocks noChangeArrowheads="1"/>
          </p:cNvSpPr>
          <p:nvPr/>
        </p:nvSpPr>
        <p:spPr bwMode="auto">
          <a:xfrm>
            <a:off x="3200400" y="30480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Rectangle 9"/>
          <p:cNvSpPr>
            <a:spLocks noChangeArrowheads="1"/>
          </p:cNvSpPr>
          <p:nvPr/>
        </p:nvSpPr>
        <p:spPr bwMode="auto">
          <a:xfrm>
            <a:off x="2057400" y="1524000"/>
            <a:ext cx="11430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Rectangle 10"/>
          <p:cNvSpPr>
            <a:spLocks noChangeArrowheads="1"/>
          </p:cNvSpPr>
          <p:nvPr/>
        </p:nvSpPr>
        <p:spPr bwMode="auto">
          <a:xfrm>
            <a:off x="6553200" y="1524000"/>
            <a:ext cx="14478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Rectangle 11"/>
          <p:cNvSpPr>
            <a:spLocks noChangeArrowheads="1"/>
          </p:cNvSpPr>
          <p:nvPr/>
        </p:nvSpPr>
        <p:spPr bwMode="auto">
          <a:xfrm>
            <a:off x="7162800" y="3978275"/>
            <a:ext cx="12954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Rectangle 12"/>
          <p:cNvSpPr>
            <a:spLocks noChangeArrowheads="1"/>
          </p:cNvSpPr>
          <p:nvPr/>
        </p:nvSpPr>
        <p:spPr bwMode="auto">
          <a:xfrm>
            <a:off x="7277100" y="23622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Rectangle 13"/>
          <p:cNvSpPr>
            <a:spLocks noChangeArrowheads="1"/>
          </p:cNvSpPr>
          <p:nvPr/>
        </p:nvSpPr>
        <p:spPr bwMode="auto">
          <a:xfrm>
            <a:off x="3048000" y="2163763"/>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Rectangle 14"/>
          <p:cNvSpPr>
            <a:spLocks noChangeArrowheads="1"/>
          </p:cNvSpPr>
          <p:nvPr/>
        </p:nvSpPr>
        <p:spPr bwMode="auto">
          <a:xfrm>
            <a:off x="3352800" y="4221163"/>
            <a:ext cx="990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Rectangle 15"/>
          <p:cNvSpPr>
            <a:spLocks noChangeArrowheads="1"/>
          </p:cNvSpPr>
          <p:nvPr/>
        </p:nvSpPr>
        <p:spPr bwMode="auto">
          <a:xfrm>
            <a:off x="6392863" y="43434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Rectangle 16"/>
          <p:cNvSpPr>
            <a:spLocks noChangeArrowheads="1"/>
          </p:cNvSpPr>
          <p:nvPr/>
        </p:nvSpPr>
        <p:spPr bwMode="auto">
          <a:xfrm>
            <a:off x="1295400" y="3810000"/>
            <a:ext cx="9144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Rectangle 10"/>
          <p:cNvSpPr>
            <a:spLocks noChangeArrowheads="1"/>
          </p:cNvSpPr>
          <p:nvPr/>
        </p:nvSpPr>
        <p:spPr bwMode="auto">
          <a:xfrm>
            <a:off x="4572000" y="3048000"/>
            <a:ext cx="2125663"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Rectangle 10"/>
          <p:cNvSpPr>
            <a:spLocks noChangeArrowheads="1"/>
          </p:cNvSpPr>
          <p:nvPr/>
        </p:nvSpPr>
        <p:spPr bwMode="auto">
          <a:xfrm>
            <a:off x="7086600" y="3352800"/>
            <a:ext cx="1447800" cy="457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Rectangle 10"/>
          <p:cNvSpPr>
            <a:spLocks noChangeArrowheads="1"/>
          </p:cNvSpPr>
          <p:nvPr/>
        </p:nvSpPr>
        <p:spPr bwMode="auto">
          <a:xfrm>
            <a:off x="1143000" y="2057400"/>
            <a:ext cx="1447800" cy="2286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1755946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smtClean="0"/>
              <a:t>Memory</a:t>
            </a:r>
          </a:p>
        </p:txBody>
      </p:sp>
      <p:sp>
        <p:nvSpPr>
          <p:cNvPr id="169987" name="Content Placeholder 2"/>
          <p:cNvSpPr>
            <a:spLocks noGrp="1"/>
          </p:cNvSpPr>
          <p:nvPr>
            <p:ph idx="1"/>
          </p:nvPr>
        </p:nvSpPr>
        <p:spPr>
          <a:xfrm>
            <a:off x="685800" y="1600200"/>
            <a:ext cx="6096000" cy="4724400"/>
          </a:xfrm>
        </p:spPr>
        <p:txBody>
          <a:bodyPr/>
          <a:lstStyle/>
          <a:p>
            <a:r>
              <a:rPr lang="en-US">
                <a:latin typeface="Verdana" charset="0"/>
                <a:ea typeface="ＭＳ Ｐゴシック" charset="0"/>
              </a:rPr>
              <a:t>Was the word “Candy” in the list?</a:t>
            </a:r>
            <a:endParaRPr lang="en-US">
              <a:solidFill>
                <a:srgbClr val="C00000"/>
              </a:solidFill>
              <a:latin typeface="Verdana" charset="0"/>
              <a:ea typeface="ＭＳ Ｐゴシック" charset="0"/>
            </a:endParaRPr>
          </a:p>
          <a:p>
            <a:r>
              <a:rPr lang="en-US">
                <a:latin typeface="Verdana" charset="0"/>
                <a:ea typeface="ＭＳ Ｐゴシック" charset="0"/>
              </a:rPr>
              <a:t>Was the word “Car” in the list?</a:t>
            </a:r>
            <a:endParaRPr lang="en-US">
              <a:solidFill>
                <a:srgbClr val="C00000"/>
              </a:solidFill>
              <a:latin typeface="Verdana" charset="0"/>
              <a:ea typeface="ＭＳ Ｐゴシック" charset="0"/>
            </a:endParaRPr>
          </a:p>
          <a:p>
            <a:r>
              <a:rPr lang="en-US">
                <a:latin typeface="Verdana" charset="0"/>
                <a:ea typeface="ＭＳ Ｐゴシック" charset="0"/>
              </a:rPr>
              <a:t>Was the word “Sweet” in the list?</a:t>
            </a:r>
            <a:endParaRPr lang="en-US">
              <a:solidFill>
                <a:srgbClr val="C00000"/>
              </a:solidFill>
              <a:latin typeface="Verdana" charset="0"/>
              <a:ea typeface="ＭＳ Ｐゴシック" charset="0"/>
            </a:endParaRPr>
          </a:p>
        </p:txBody>
      </p:sp>
      <p:sp>
        <p:nvSpPr>
          <p:cNvPr id="4" name="Content Placeholder 2"/>
          <p:cNvSpPr txBox="1">
            <a:spLocks/>
          </p:cNvSpPr>
          <p:nvPr/>
        </p:nvSpPr>
        <p:spPr bwMode="auto">
          <a:xfrm>
            <a:off x="6705600" y="1600200"/>
            <a:ext cx="1981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Times" pitchFamily="18" charset="0"/>
              <a:buChar char="•"/>
              <a:defRPr>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ea typeface="+mn-ea"/>
              </a:defRPr>
            </a:lvl5pPr>
            <a:lvl6pPr marL="2514600" indent="-228600" algn="l" rtl="0" fontAlgn="base">
              <a:spcBef>
                <a:spcPct val="20000"/>
              </a:spcBef>
              <a:spcAft>
                <a:spcPct val="0"/>
              </a:spcAft>
              <a:buClr>
                <a:schemeClr val="tx1"/>
              </a:buClr>
              <a:buChar char="»"/>
              <a:defRPr sz="1600">
                <a:solidFill>
                  <a:schemeClr val="tx1"/>
                </a:solidFill>
                <a:latin typeface="+mn-lt"/>
                <a:ea typeface="+mn-ea"/>
              </a:defRPr>
            </a:lvl6pPr>
            <a:lvl7pPr marL="2971800" indent="-228600" algn="l" rtl="0" fontAlgn="base">
              <a:spcBef>
                <a:spcPct val="20000"/>
              </a:spcBef>
              <a:spcAft>
                <a:spcPct val="0"/>
              </a:spcAft>
              <a:buClr>
                <a:schemeClr val="tx1"/>
              </a:buClr>
              <a:buChar char="»"/>
              <a:defRPr sz="1600">
                <a:solidFill>
                  <a:schemeClr val="tx1"/>
                </a:solidFill>
                <a:latin typeface="+mn-lt"/>
                <a:ea typeface="+mn-ea"/>
              </a:defRPr>
            </a:lvl7pPr>
            <a:lvl8pPr marL="3429000" indent="-228600" algn="l" rtl="0" fontAlgn="base">
              <a:spcBef>
                <a:spcPct val="20000"/>
              </a:spcBef>
              <a:spcAft>
                <a:spcPct val="0"/>
              </a:spcAft>
              <a:buClr>
                <a:schemeClr val="tx1"/>
              </a:buClr>
              <a:buChar char="»"/>
              <a:defRPr sz="1600">
                <a:solidFill>
                  <a:schemeClr val="tx1"/>
                </a:solidFill>
                <a:latin typeface="+mn-lt"/>
                <a:ea typeface="+mn-ea"/>
              </a:defRPr>
            </a:lvl8pPr>
            <a:lvl9pPr marL="3886200" indent="-228600" algn="l" rtl="0" fontAlgn="base">
              <a:spcBef>
                <a:spcPct val="20000"/>
              </a:spcBef>
              <a:spcAft>
                <a:spcPct val="0"/>
              </a:spcAft>
              <a:buClr>
                <a:schemeClr val="tx1"/>
              </a:buClr>
              <a:buChar char="»"/>
              <a:defRPr sz="1600">
                <a:solidFill>
                  <a:schemeClr val="tx1"/>
                </a:solidFill>
                <a:latin typeface="+mn-lt"/>
                <a:ea typeface="+mn-ea"/>
              </a:defRPr>
            </a:lvl9pPr>
          </a:lstStyle>
          <a:p>
            <a:pPr marL="0" indent="0">
              <a:buFontTx/>
              <a:buNone/>
              <a:defRPr/>
            </a:pPr>
            <a:r>
              <a:rPr lang="en-US" kern="0" dirty="0" smtClean="0">
                <a:solidFill>
                  <a:srgbClr val="C00000"/>
                </a:solidFill>
              </a:rPr>
              <a:t>YES</a:t>
            </a:r>
          </a:p>
          <a:p>
            <a:pPr marL="0" indent="0">
              <a:buFontTx/>
              <a:buNone/>
              <a:defRPr/>
            </a:pPr>
            <a:r>
              <a:rPr lang="en-US" kern="0" dirty="0" smtClean="0">
                <a:solidFill>
                  <a:srgbClr val="C00000"/>
                </a:solidFill>
              </a:rPr>
              <a:t>NO</a:t>
            </a:r>
          </a:p>
          <a:p>
            <a:pPr marL="0" indent="0">
              <a:buFontTx/>
              <a:buNone/>
              <a:defRPr/>
            </a:pPr>
            <a:r>
              <a:rPr lang="en-US" kern="0" dirty="0" smtClean="0">
                <a:solidFill>
                  <a:srgbClr val="C00000"/>
                </a:solidFill>
              </a:rPr>
              <a:t>NO</a:t>
            </a:r>
          </a:p>
        </p:txBody>
      </p:sp>
    </p:spTree>
    <p:extLst>
      <p:ext uri="{BB962C8B-B14F-4D97-AF65-F5344CB8AC3E}">
        <p14:creationId xmlns:p14="http://schemas.microsoft.com/office/powerpoint/2010/main" val="411867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fade">
                                      <p:cBhvr>
                                        <p:cTn id="7" dur="500"/>
                                        <p:tgtEl>
                                          <p:spTgt spid="16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fade">
                                      <p:cBhvr>
                                        <p:cTn id="17" dur="500"/>
                                        <p:tgtEl>
                                          <p:spTgt spid="169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7">
                                            <p:txEl>
                                              <p:pRg st="2" end="2"/>
                                            </p:txEl>
                                          </p:spTgt>
                                        </p:tgtEl>
                                        <p:attrNameLst>
                                          <p:attrName>style.visibility</p:attrName>
                                        </p:attrNameLst>
                                      </p:cBhvr>
                                      <p:to>
                                        <p:strVal val="visible"/>
                                      </p:to>
                                    </p:set>
                                    <p:animEffect transition="in" filter="fade">
                                      <p:cBhvr>
                                        <p:cTn id="27" dur="500"/>
                                        <p:tgtEl>
                                          <p:spTgt spid="16998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2635250" y="964197"/>
            <a:ext cx="5318961" cy="5397268"/>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p>
      <p:sp>
        <p:nvSpPr>
          <p:cNvPr id="155" name="Shape 155"/>
          <p:cNvSpPr/>
          <p:nvPr/>
        </p:nvSpPr>
        <p:spPr>
          <a:xfrm>
            <a:off x="2635251" y="964195"/>
            <a:ext cx="5318960" cy="5397268"/>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p>
      <p:sp>
        <p:nvSpPr>
          <p:cNvPr id="2" name="Title 1"/>
          <p:cNvSpPr>
            <a:spLocks noGrp="1"/>
          </p:cNvSpPr>
          <p:nvPr>
            <p:ph type="title"/>
          </p:nvPr>
        </p:nvSpPr>
        <p:spPr/>
        <p:txBody>
          <a:bodyPr/>
          <a:lstStyle/>
          <a:p>
            <a:pPr lvl="0"/>
            <a:r>
              <a:rPr lang="en-US" dirty="0">
                <a:ea typeface="Verdana"/>
                <a:cs typeface="Verdana"/>
                <a:sym typeface="Verdana"/>
              </a:rPr>
              <a:t>Dr. Rob Kadel</a:t>
            </a:r>
            <a:br>
              <a:rPr lang="en-US" dirty="0">
                <a:ea typeface="Verdana"/>
                <a:cs typeface="Verdana"/>
                <a:sym typeface="Verdana"/>
              </a:rPr>
            </a:br>
            <a:endParaRPr lang="en-US" dirty="0"/>
          </a:p>
        </p:txBody>
      </p:sp>
      <p:sp>
        <p:nvSpPr>
          <p:cNvPr id="156" name="Shape 156"/>
          <p:cNvSpPr txBox="1">
            <a:spLocks noGrp="1"/>
          </p:cNvSpPr>
          <p:nvPr>
            <p:ph type="sldNum" sz="quarter" idx="11"/>
          </p:nvPr>
        </p:nvSpPr>
        <p:spPr>
          <a:prstGeom prst="rect">
            <a:avLst/>
          </a:prstGeom>
          <a:noFill/>
          <a:ln>
            <a:noFill/>
          </a:ln>
        </p:spPr>
        <p:txBody>
          <a:bodyPr lIns="91425" tIns="45700" rIns="91425" bIns="45700" anchor="t" anchorCtr="0">
            <a:noAutofit/>
          </a:bodyPr>
          <a:lstStyle/>
          <a:p>
            <a:pPr marL="0" marR="0" lvl="0" indent="0" algn="l" rtl="0">
              <a:buSzPct val="25000"/>
              <a:buNone/>
            </a:pPr>
            <a:r>
              <a:rPr lang="en-US"/>
              <a:t> </a:t>
            </a:r>
            <a:r>
              <a:rPr lang="en-US" sz="1000" b="0" i="0" u="none" strike="noStrike" cap="none" baseline="0">
                <a:solidFill>
                  <a:schemeClr val="lt1"/>
                </a:solidFill>
                <a:latin typeface="Verdana"/>
                <a:ea typeface="Verdana"/>
                <a:cs typeface="Verdana"/>
                <a:sym typeface="Verdana"/>
              </a:rPr>
              <a:t> </a:t>
            </a:r>
          </a:p>
        </p:txBody>
      </p:sp>
      <p:sp>
        <p:nvSpPr>
          <p:cNvPr id="157" name="Shape 157"/>
          <p:cNvSpPr txBox="1">
            <a:spLocks noGrp="1"/>
          </p:cNvSpPr>
          <p:nvPr>
            <p:ph type="body" idx="4294967295"/>
          </p:nvPr>
        </p:nvSpPr>
        <p:spPr>
          <a:xfrm>
            <a:off x="0" y="1547285"/>
            <a:ext cx="4133850" cy="4525433"/>
          </a:xfrm>
          <a:prstGeom prst="rect">
            <a:avLst/>
          </a:prstGeom>
          <a:noFill/>
          <a:ln>
            <a:noFill/>
          </a:ln>
        </p:spPr>
        <p:txBody>
          <a:bodyPr lIns="91425" tIns="45700" rIns="91425" bIns="45700" anchor="t" anchorCtr="0">
            <a:noAutofit/>
          </a:bodyPr>
          <a:lstStyle/>
          <a:p>
            <a:pPr marL="342900" marR="0" lvl="0" indent="-250825" algn="l" rtl="0">
              <a:spcBef>
                <a:spcPts val="480"/>
              </a:spcBef>
              <a:spcAft>
                <a:spcPts val="0"/>
              </a:spcAft>
              <a:buClr>
                <a:schemeClr val="dk1"/>
              </a:buClr>
              <a:buSzPct val="60416"/>
              <a:buFont typeface="Verdana"/>
              <a:buNone/>
            </a:pPr>
            <a:r>
              <a:rPr lang="en-US" sz="2400" b="0" i="0" u="none" strike="noStrike" cap="none" baseline="0">
                <a:solidFill>
                  <a:schemeClr val="dk1"/>
                </a:solidFill>
                <a:latin typeface="Verdana"/>
                <a:ea typeface="Verdana"/>
                <a:cs typeface="Verdana"/>
                <a:sym typeface="Verdana"/>
              </a:rPr>
              <a:t>
</a:t>
            </a:r>
          </a:p>
          <a:p>
            <a:endParaRPr lang="en-US" sz="2400" b="0" i="0" u="none" strike="noStrike" cap="none" baseline="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97592255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Verdana" charset="0"/>
                <a:ea typeface="ＭＳ Ｐゴシック" charset="0"/>
              </a:rPr>
              <a:t>Dr. </a:t>
            </a:r>
            <a:r>
              <a:rPr lang="en-US" dirty="0">
                <a:latin typeface="Verdana" charset="0"/>
                <a:ea typeface="ＭＳ Ｐゴシック" charset="0"/>
              </a:rPr>
              <a:t>John Medina</a:t>
            </a:r>
          </a:p>
        </p:txBody>
      </p:sp>
      <p:sp>
        <p:nvSpPr>
          <p:cNvPr id="45058" name="Content Placeholder 2"/>
          <p:cNvSpPr>
            <a:spLocks noGrp="1"/>
          </p:cNvSpPr>
          <p:nvPr>
            <p:ph idx="1"/>
          </p:nvPr>
        </p:nvSpPr>
        <p:spPr/>
        <p:txBody>
          <a:bodyPr/>
          <a:lstStyle/>
          <a:p>
            <a:pPr marL="92075" indent="0">
              <a:buNone/>
            </a:pPr>
            <a:r>
              <a:rPr lang="ja-JP" altLang="en-US">
                <a:latin typeface="Verdana" charset="0"/>
                <a:ea typeface="ＭＳ Ｐゴシック" charset="0"/>
              </a:rPr>
              <a:t>“</a:t>
            </a:r>
            <a:r>
              <a:rPr lang="en-US" altLang="ja-JP">
                <a:latin typeface="Verdana" charset="0"/>
                <a:ea typeface="ＭＳ Ｐゴシック" charset="0"/>
              </a:rPr>
              <a:t>As I was writing Brain Rules, it hit me [that] if you wanted to design a learning environment that was directly opposed to what the brain is naturally good at doing, you would design something like a classroom.</a:t>
            </a:r>
            <a:r>
              <a:rPr lang="ja-JP" altLang="en-US">
                <a:latin typeface="Verdana" charset="0"/>
                <a:ea typeface="ＭＳ Ｐゴシック" charset="0"/>
              </a:rPr>
              <a:t>”</a:t>
            </a:r>
            <a:endParaRPr lang="en-US">
              <a:latin typeface="Verdana" charset="0"/>
              <a:ea typeface="ＭＳ Ｐゴシック" charset="0"/>
            </a:endParaRPr>
          </a:p>
        </p:txBody>
      </p:sp>
      <p:pic>
        <p:nvPicPr>
          <p:cNvPr id="45059" name="Picture 5" descr="http://thehighbar.tv/wp-content/uploads/2012/05/john_medina-250x2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9692" y="2972349"/>
            <a:ext cx="3558674" cy="301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7333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Verdana" charset="0"/>
                <a:ea typeface="ＭＳ Ｐゴシック" charset="0"/>
              </a:rPr>
              <a:t>Learning Theory / Psychology</a:t>
            </a:r>
          </a:p>
        </p:txBody>
      </p:sp>
      <p:sp>
        <p:nvSpPr>
          <p:cNvPr id="3" name="Content Placeholder 2"/>
          <p:cNvSpPr>
            <a:spLocks noGrp="1"/>
          </p:cNvSpPr>
          <p:nvPr>
            <p:ph idx="1"/>
          </p:nvPr>
        </p:nvSpPr>
        <p:spPr>
          <a:xfrm>
            <a:off x="685800" y="1295400"/>
            <a:ext cx="7772400" cy="4724400"/>
          </a:xfrm>
        </p:spPr>
        <p:txBody>
          <a:bodyPr/>
          <a:lstStyle/>
          <a:p>
            <a:pPr>
              <a:spcBef>
                <a:spcPts val="0"/>
              </a:spcBef>
            </a:pPr>
            <a:r>
              <a:rPr lang="en-US" dirty="0">
                <a:latin typeface="Verdana" charset="0"/>
                <a:ea typeface="ＭＳ Ｐゴシック" charset="0"/>
              </a:rPr>
              <a:t>Bloom</a:t>
            </a:r>
            <a:r>
              <a:rPr lang="ja-JP" altLang="en-US" dirty="0">
                <a:latin typeface="Verdana" charset="0"/>
                <a:ea typeface="ＭＳ Ｐゴシック" charset="0"/>
              </a:rPr>
              <a:t>’</a:t>
            </a:r>
            <a:r>
              <a:rPr lang="en-US" altLang="ja-JP" dirty="0">
                <a:latin typeface="Verdana" charset="0"/>
                <a:ea typeface="ＭＳ Ｐゴシック" charset="0"/>
              </a:rPr>
              <a:t>s Taxonomy</a:t>
            </a:r>
          </a:p>
          <a:p>
            <a:pPr>
              <a:spcBef>
                <a:spcPts val="0"/>
              </a:spcBef>
            </a:pPr>
            <a:r>
              <a:rPr lang="en-US" dirty="0">
                <a:latin typeface="Verdana" charset="0"/>
                <a:ea typeface="ＭＳ Ｐゴシック" charset="0"/>
              </a:rPr>
              <a:t>Curriculum Integration</a:t>
            </a:r>
          </a:p>
          <a:p>
            <a:pPr>
              <a:spcBef>
                <a:spcPts val="0"/>
              </a:spcBef>
            </a:pPr>
            <a:r>
              <a:rPr lang="en-US" dirty="0">
                <a:latin typeface="Verdana" charset="0"/>
                <a:ea typeface="ＭＳ Ｐゴシック" charset="0"/>
              </a:rPr>
              <a:t>Piaget (Schema, Scaffolding, Social Development, Etc.)</a:t>
            </a:r>
          </a:p>
          <a:p>
            <a:pPr>
              <a:spcBef>
                <a:spcPts val="0"/>
              </a:spcBef>
            </a:pPr>
            <a:r>
              <a:rPr lang="en-US" dirty="0">
                <a:latin typeface="Verdana" charset="0"/>
                <a:ea typeface="ＭＳ Ｐゴシック" charset="0"/>
              </a:rPr>
              <a:t>Collaboration</a:t>
            </a:r>
          </a:p>
          <a:p>
            <a:pPr>
              <a:spcBef>
                <a:spcPts val="0"/>
              </a:spcBef>
            </a:pPr>
            <a:r>
              <a:rPr lang="en-US" dirty="0">
                <a:latin typeface="Verdana" charset="0"/>
                <a:ea typeface="ＭＳ Ｐゴシック" charset="0"/>
              </a:rPr>
              <a:t>Authentic Assessment</a:t>
            </a:r>
          </a:p>
          <a:p>
            <a:pPr>
              <a:spcBef>
                <a:spcPts val="0"/>
              </a:spcBef>
            </a:pPr>
            <a:r>
              <a:rPr lang="en-US" dirty="0">
                <a:latin typeface="Verdana" charset="0"/>
                <a:ea typeface="ＭＳ Ｐゴシック" charset="0"/>
              </a:rPr>
              <a:t>Competency Based Learning</a:t>
            </a:r>
          </a:p>
          <a:p>
            <a:pPr>
              <a:spcBef>
                <a:spcPts val="0"/>
              </a:spcBef>
            </a:pPr>
            <a:r>
              <a:rPr lang="en-US" dirty="0">
                <a:latin typeface="Verdana" charset="0"/>
                <a:ea typeface="ＭＳ Ｐゴシック" charset="0"/>
              </a:rPr>
              <a:t>Knowles Learning Principles</a:t>
            </a:r>
          </a:p>
          <a:p>
            <a:pPr>
              <a:spcBef>
                <a:spcPts val="0"/>
              </a:spcBef>
            </a:pPr>
            <a:r>
              <a:rPr lang="en-US" dirty="0">
                <a:latin typeface="Verdana" charset="0"/>
                <a:ea typeface="ＭＳ Ｐゴシック" charset="0"/>
              </a:rPr>
              <a:t>Maslow</a:t>
            </a:r>
            <a:r>
              <a:rPr lang="ja-JP" altLang="en-US" dirty="0">
                <a:latin typeface="Verdana" charset="0"/>
                <a:ea typeface="ＭＳ Ｐゴシック" charset="0"/>
              </a:rPr>
              <a:t>’</a:t>
            </a:r>
            <a:r>
              <a:rPr lang="en-US" altLang="ja-JP" dirty="0">
                <a:latin typeface="Verdana" charset="0"/>
                <a:ea typeface="ＭＳ Ｐゴシック" charset="0"/>
              </a:rPr>
              <a:t>s Hierarchy of Needs</a:t>
            </a:r>
          </a:p>
          <a:p>
            <a:pPr>
              <a:spcBef>
                <a:spcPts val="0"/>
              </a:spcBef>
            </a:pPr>
            <a:r>
              <a:rPr lang="en-US" dirty="0">
                <a:latin typeface="Verdana" charset="0"/>
                <a:ea typeface="ＭＳ Ｐゴシック" charset="0"/>
              </a:rPr>
              <a:t>Gardner</a:t>
            </a:r>
            <a:r>
              <a:rPr lang="ja-JP" altLang="en-US" dirty="0">
                <a:latin typeface="Verdana" charset="0"/>
                <a:ea typeface="ＭＳ Ｐゴシック" charset="0"/>
              </a:rPr>
              <a:t>’</a:t>
            </a:r>
            <a:r>
              <a:rPr lang="en-US" altLang="ja-JP" dirty="0">
                <a:latin typeface="Verdana" charset="0"/>
                <a:ea typeface="ＭＳ Ｐゴシック" charset="0"/>
              </a:rPr>
              <a:t>s Multiple Intelligences</a:t>
            </a:r>
          </a:p>
          <a:p>
            <a:pPr>
              <a:spcBef>
                <a:spcPts val="0"/>
              </a:spcBef>
            </a:pPr>
            <a:r>
              <a:rPr lang="en-US" dirty="0">
                <a:latin typeface="Verdana" charset="0"/>
                <a:ea typeface="ＭＳ Ｐゴシック" charset="0"/>
              </a:rPr>
              <a:t>And More!</a:t>
            </a:r>
          </a:p>
          <a:p>
            <a:pPr>
              <a:spcBef>
                <a:spcPts val="0"/>
              </a:spcBef>
            </a:pPr>
            <a:endParaRPr lang="en-US" dirty="0">
              <a:latin typeface="Verdana" charset="0"/>
              <a:ea typeface="ＭＳ Ｐゴシック" charset="0"/>
            </a:endParaRPr>
          </a:p>
          <a:p>
            <a:pPr>
              <a:spcBef>
                <a:spcPts val="0"/>
              </a:spcBef>
            </a:pPr>
            <a:endParaRPr lang="en-US" dirty="0">
              <a:latin typeface="Verdana" charset="0"/>
              <a:ea typeface="ＭＳ Ｐゴシック" charset="0"/>
            </a:endParaRPr>
          </a:p>
        </p:txBody>
      </p:sp>
      <p:pic>
        <p:nvPicPr>
          <p:cNvPr id="34819" name="Picture 2" descr="http://infed.org/mobi/wp-content/uploads/2012/12/learn_mark_brennan_cc-by-nc-sa2_flickr_heycoach-1197947341-Copy.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8314" y="2732088"/>
            <a:ext cx="296068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47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Verdana" charset="0"/>
                <a:ea typeface="ＭＳ Ｐゴシック" charset="0"/>
              </a:rPr>
              <a:t>Vygotsky</a:t>
            </a:r>
          </a:p>
        </p:txBody>
      </p:sp>
      <p:pic>
        <p:nvPicPr>
          <p:cNvPr id="28674" name="Picture 2" descr="http://www.scielo.org.co/img/revistas/prf/v13n1/v13n1a10f01.jp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84664" y="1295400"/>
            <a:ext cx="3810000" cy="4191000"/>
          </a:xfrm>
        </p:spPr>
      </p:pic>
      <p:pic>
        <p:nvPicPr>
          <p:cNvPr id="28676" name="Picture 4" descr="http://tadahgroup.files.wordpress.com/2009/11/untitled2.jpg">
            <a:hlinkClick r:id="rId5"/>
          </p:cNvPr>
          <p:cNvPicPr>
            <a:picLocks noGrp="1" noChangeAspect="1" noChangeArrowheads="1"/>
          </p:cNvPicPr>
          <p:nvPr>
            <p:ph sz="half" idx="2"/>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42937" y="3038932"/>
            <a:ext cx="4572000" cy="3317875"/>
          </a:xfrm>
        </p:spPr>
      </p:pic>
      <p:pic>
        <p:nvPicPr>
          <p:cNvPr id="28678" name="Picture 6" descr="http://blogs.corpu.com/wp-content/uploads/2010/04/Vygotsky_Graphic_Final.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71950" y="0"/>
            <a:ext cx="4991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288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fade">
                                      <p:cBhvr>
                                        <p:cTn id="11" dur="500"/>
                                        <p:tgtEl>
                                          <p:spTgt spid="2867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latin typeface="Verdana" charset="0"/>
                <a:ea typeface="MS PGothic" charset="0"/>
              </a:rPr>
              <a:t>Choice Drives Constructivism</a:t>
            </a:r>
          </a:p>
        </p:txBody>
      </p:sp>
      <p:pic>
        <p:nvPicPr>
          <p:cNvPr id="35843" name="Picture 4" descr="http://www.personal.psu.edu/glh10/ist110/topic/topic67/images/101_s0047_g01.gif"/>
          <p:cNvPicPr>
            <a:picLocks noGrp="1" noChangeAspect="1" noChangeArrowheads="1"/>
          </p:cNvPicPr>
          <p:nvPr>
            <p:ph type="tbl" idx="4294967295"/>
          </p:nvPr>
        </p:nvPicPr>
        <p:blipFill>
          <a:blip r:embed="rId2">
            <a:extLst>
              <a:ext uri="{28A0092B-C50C-407E-A947-70E740481C1C}">
                <a14:useLocalDpi xmlns:a14="http://schemas.microsoft.com/office/drawing/2010/main"/>
              </a:ext>
            </a:extLst>
          </a:blip>
          <a:srcRect/>
          <a:stretch>
            <a:fillRect/>
          </a:stretch>
        </p:blipFill>
        <p:spPr>
          <a:xfrm>
            <a:off x="1457112" y="1519992"/>
            <a:ext cx="6172200" cy="4022725"/>
          </a:xfrm>
          <a:noFill/>
        </p:spPr>
      </p:pic>
      <p:sp>
        <p:nvSpPr>
          <p:cNvPr id="2" name="TextBox 1"/>
          <p:cNvSpPr txBox="1"/>
          <p:nvPr/>
        </p:nvSpPr>
        <p:spPr>
          <a:xfrm>
            <a:off x="228600" y="1524000"/>
            <a:ext cx="2133600" cy="707886"/>
          </a:xfrm>
          <a:prstGeom prst="rect">
            <a:avLst/>
          </a:prstGeom>
          <a:noFill/>
        </p:spPr>
        <p:txBody>
          <a:bodyPr>
            <a:spAutoFit/>
          </a:bodyPr>
          <a:lstStyle/>
          <a:p>
            <a:pPr algn="ctr">
              <a:defRPr/>
            </a:pPr>
            <a:r>
              <a:rPr lang="en-US" sz="2000" b="1" dirty="0">
                <a:solidFill>
                  <a:schemeClr val="tx2"/>
                </a:solidFill>
                <a:ea typeface="ＭＳ Ｐゴシック" pitchFamily="34" charset="-128"/>
                <a:cs typeface="+mn-cs"/>
              </a:rPr>
              <a:t>Flipped Learning</a:t>
            </a:r>
          </a:p>
        </p:txBody>
      </p:sp>
      <p:sp>
        <p:nvSpPr>
          <p:cNvPr id="5" name="TextBox 4"/>
          <p:cNvSpPr txBox="1"/>
          <p:nvPr/>
        </p:nvSpPr>
        <p:spPr>
          <a:xfrm>
            <a:off x="6934200" y="1524000"/>
            <a:ext cx="2133600" cy="707886"/>
          </a:xfrm>
          <a:prstGeom prst="rect">
            <a:avLst/>
          </a:prstGeom>
          <a:noFill/>
        </p:spPr>
        <p:txBody>
          <a:bodyPr>
            <a:spAutoFit/>
          </a:bodyPr>
          <a:lstStyle/>
          <a:p>
            <a:pPr algn="ctr">
              <a:defRPr/>
            </a:pPr>
            <a:r>
              <a:rPr lang="en-US" sz="2000" b="1" dirty="0">
                <a:solidFill>
                  <a:srgbClr val="9D1348"/>
                </a:solidFill>
                <a:ea typeface="ＭＳ Ｐゴシック" pitchFamily="34" charset="-128"/>
                <a:cs typeface="+mn-cs"/>
              </a:rPr>
              <a:t>Maker Movement</a:t>
            </a:r>
          </a:p>
        </p:txBody>
      </p:sp>
      <p:sp>
        <p:nvSpPr>
          <p:cNvPr id="6" name="TextBox 5"/>
          <p:cNvSpPr txBox="1"/>
          <p:nvPr/>
        </p:nvSpPr>
        <p:spPr>
          <a:xfrm>
            <a:off x="6934200" y="4732338"/>
            <a:ext cx="2133600" cy="707886"/>
          </a:xfrm>
          <a:prstGeom prst="rect">
            <a:avLst/>
          </a:prstGeom>
          <a:noFill/>
        </p:spPr>
        <p:txBody>
          <a:bodyPr>
            <a:spAutoFit/>
          </a:bodyPr>
          <a:lstStyle/>
          <a:p>
            <a:pPr algn="ctr">
              <a:defRPr/>
            </a:pPr>
            <a:r>
              <a:rPr lang="en-US" sz="2000" b="1" dirty="0">
                <a:solidFill>
                  <a:srgbClr val="9D1348"/>
                </a:solidFill>
                <a:ea typeface="ＭＳ Ｐゴシック" pitchFamily="34" charset="-128"/>
                <a:cs typeface="+mn-cs"/>
              </a:rPr>
              <a:t>Problem Based Learning</a:t>
            </a:r>
          </a:p>
        </p:txBody>
      </p:sp>
      <p:sp>
        <p:nvSpPr>
          <p:cNvPr id="7" name="TextBox 6"/>
          <p:cNvSpPr txBox="1"/>
          <p:nvPr/>
        </p:nvSpPr>
        <p:spPr>
          <a:xfrm>
            <a:off x="0" y="4724400"/>
            <a:ext cx="2133600" cy="707886"/>
          </a:xfrm>
          <a:prstGeom prst="rect">
            <a:avLst/>
          </a:prstGeom>
          <a:noFill/>
        </p:spPr>
        <p:txBody>
          <a:bodyPr>
            <a:spAutoFit/>
          </a:bodyPr>
          <a:lstStyle/>
          <a:p>
            <a:pPr algn="ctr">
              <a:defRPr/>
            </a:pPr>
            <a:r>
              <a:rPr lang="en-US" sz="2000" b="1" dirty="0">
                <a:solidFill>
                  <a:srgbClr val="9D1348"/>
                </a:solidFill>
                <a:ea typeface="ＭＳ Ｐゴシック" pitchFamily="34" charset="-128"/>
                <a:cs typeface="+mn-cs"/>
              </a:rPr>
              <a:t>Challenge Based Learning</a:t>
            </a:r>
          </a:p>
        </p:txBody>
      </p:sp>
      <p:sp>
        <p:nvSpPr>
          <p:cNvPr id="8" name="TextBox 7"/>
          <p:cNvSpPr txBox="1"/>
          <p:nvPr/>
        </p:nvSpPr>
        <p:spPr>
          <a:xfrm>
            <a:off x="3505200" y="5570538"/>
            <a:ext cx="2133600" cy="707886"/>
          </a:xfrm>
          <a:prstGeom prst="rect">
            <a:avLst/>
          </a:prstGeom>
          <a:noFill/>
        </p:spPr>
        <p:txBody>
          <a:bodyPr>
            <a:spAutoFit/>
          </a:bodyPr>
          <a:lstStyle/>
          <a:p>
            <a:pPr algn="ctr">
              <a:defRPr/>
            </a:pPr>
            <a:r>
              <a:rPr lang="en-US" sz="2000" b="1" dirty="0">
                <a:solidFill>
                  <a:srgbClr val="9D1348"/>
                </a:solidFill>
                <a:ea typeface="ＭＳ Ｐゴシック" pitchFamily="34" charset="-128"/>
                <a:cs typeface="+mn-cs"/>
              </a:rPr>
              <a:t>Service Learning</a:t>
            </a:r>
          </a:p>
        </p:txBody>
      </p:sp>
    </p:spTree>
    <p:extLst>
      <p:ext uri="{BB962C8B-B14F-4D97-AF65-F5344CB8AC3E}">
        <p14:creationId xmlns:p14="http://schemas.microsoft.com/office/powerpoint/2010/main" val="623981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4650" y="14288"/>
            <a:ext cx="23622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Content Placeholder 3"/>
          <p:cNvSpPr>
            <a:spLocks noGrp="1"/>
          </p:cNvSpPr>
          <p:nvPr>
            <p:ph idx="1"/>
          </p:nvPr>
        </p:nvSpPr>
        <p:spPr>
          <a:xfrm>
            <a:off x="739272" y="1013327"/>
            <a:ext cx="7772400" cy="5697621"/>
          </a:xfrm>
        </p:spPr>
        <p:txBody>
          <a:bodyPr/>
          <a:lstStyle/>
          <a:p>
            <a:pPr marL="0" indent="0" algn="ctr">
              <a:spcBef>
                <a:spcPts val="1400"/>
              </a:spcBef>
              <a:buFontTx/>
              <a:buNone/>
            </a:pPr>
            <a:r>
              <a:rPr lang="en-US" sz="5400" dirty="0">
                <a:solidFill>
                  <a:srgbClr val="9D1348"/>
                </a:solidFill>
                <a:latin typeface="Verdana" charset="0"/>
                <a:ea typeface="MS PGothic" charset="0"/>
              </a:rPr>
              <a:t>TELL</a:t>
            </a:r>
          </a:p>
          <a:p>
            <a:pPr marL="0" indent="0" algn="ctr">
              <a:spcBef>
                <a:spcPts val="1400"/>
              </a:spcBef>
              <a:buFontTx/>
              <a:buNone/>
            </a:pPr>
            <a:r>
              <a:rPr lang="en-US" sz="5400" dirty="0">
                <a:solidFill>
                  <a:srgbClr val="9D1348"/>
                </a:solidFill>
                <a:latin typeface="Verdana" charset="0"/>
                <a:ea typeface="MS PGothic" charset="0"/>
              </a:rPr>
              <a:t>SHOW</a:t>
            </a:r>
          </a:p>
          <a:p>
            <a:pPr marL="0" indent="0" algn="ctr">
              <a:spcBef>
                <a:spcPts val="1400"/>
              </a:spcBef>
              <a:buFontTx/>
              <a:buNone/>
            </a:pPr>
            <a:r>
              <a:rPr lang="en-US" sz="5400" dirty="0">
                <a:solidFill>
                  <a:srgbClr val="9D1348"/>
                </a:solidFill>
                <a:latin typeface="Verdana" charset="0"/>
                <a:ea typeface="MS PGothic" charset="0"/>
              </a:rPr>
              <a:t>DO</a:t>
            </a:r>
          </a:p>
          <a:p>
            <a:pPr marL="0" indent="0" algn="ctr">
              <a:spcBef>
                <a:spcPts val="1400"/>
              </a:spcBef>
              <a:buFontTx/>
              <a:buNone/>
            </a:pPr>
            <a:r>
              <a:rPr lang="en-US" sz="5400" dirty="0">
                <a:solidFill>
                  <a:srgbClr val="9D1348"/>
                </a:solidFill>
                <a:latin typeface="Verdana" charset="0"/>
                <a:ea typeface="MS PGothic" charset="0"/>
              </a:rPr>
              <a:t>REVIEW</a:t>
            </a:r>
          </a:p>
          <a:p>
            <a:pPr marL="0" indent="0" algn="ctr">
              <a:spcBef>
                <a:spcPts val="1400"/>
              </a:spcBef>
              <a:buFontTx/>
              <a:buNone/>
            </a:pPr>
            <a:r>
              <a:rPr lang="en-US" sz="5400" dirty="0">
                <a:solidFill>
                  <a:srgbClr val="9D1348"/>
                </a:solidFill>
                <a:latin typeface="Verdana" charset="0"/>
                <a:ea typeface="MS PGothic" charset="0"/>
              </a:rPr>
              <a:t>ASK</a:t>
            </a:r>
          </a:p>
        </p:txBody>
      </p:sp>
      <p:sp>
        <p:nvSpPr>
          <p:cNvPr id="7" name="Content Placeholder 3"/>
          <p:cNvSpPr txBox="1">
            <a:spLocks/>
          </p:cNvSpPr>
          <p:nvPr/>
        </p:nvSpPr>
        <p:spPr bwMode="auto">
          <a:xfrm>
            <a:off x="685800" y="1013328"/>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1"/>
              </a:buClr>
              <a:buChar char="•"/>
              <a:defRPr sz="2400">
                <a:solidFill>
                  <a:srgbClr val="222268"/>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tx1"/>
              </a:buClr>
              <a:buChar char="–"/>
              <a:defRPr sz="2000">
                <a:solidFill>
                  <a:srgbClr val="222268"/>
                </a:solidFill>
                <a:latin typeface="+mn-lt"/>
                <a:ea typeface="ＭＳ Ｐゴシック" pitchFamily="34" charset="-128"/>
              </a:defRPr>
            </a:lvl2pPr>
            <a:lvl3pPr marL="1143000" indent="-228600" algn="l" rtl="0" eaLnBrk="0" fontAlgn="base" hangingPunct="0">
              <a:spcBef>
                <a:spcPct val="20000"/>
              </a:spcBef>
              <a:spcAft>
                <a:spcPct val="0"/>
              </a:spcAft>
              <a:buClr>
                <a:schemeClr val="tx1"/>
              </a:buClr>
              <a:buFont typeface="Times" pitchFamily="18" charset="0"/>
              <a:buChar char="•"/>
              <a:defRPr>
                <a:solidFill>
                  <a:srgbClr val="222268"/>
                </a:solidFill>
                <a:latin typeface="+mn-lt"/>
                <a:ea typeface="ＭＳ Ｐゴシック" pitchFamily="34" charset="-128"/>
              </a:defRPr>
            </a:lvl3pPr>
            <a:lvl4pPr marL="1600200" indent="-228600" algn="l" rtl="0" eaLnBrk="0" fontAlgn="base" hangingPunct="0">
              <a:spcBef>
                <a:spcPct val="20000"/>
              </a:spcBef>
              <a:spcAft>
                <a:spcPct val="0"/>
              </a:spcAft>
              <a:buClr>
                <a:schemeClr val="tx1"/>
              </a:buClr>
              <a:buChar char="–"/>
              <a:defRPr sz="1600">
                <a:solidFill>
                  <a:srgbClr val="222268"/>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1600">
                <a:solidFill>
                  <a:srgbClr val="222268"/>
                </a:solidFill>
                <a:latin typeface="+mn-lt"/>
                <a:ea typeface="ＭＳ Ｐゴシック" pitchFamily="34" charset="-128"/>
              </a:defRPr>
            </a:lvl5pPr>
            <a:lvl6pPr marL="2514600" indent="-228600" algn="l" rtl="0" fontAlgn="base">
              <a:spcBef>
                <a:spcPct val="20000"/>
              </a:spcBef>
              <a:spcAft>
                <a:spcPct val="0"/>
              </a:spcAft>
              <a:buClr>
                <a:schemeClr val="tx1"/>
              </a:buClr>
              <a:buChar char="»"/>
              <a:defRPr sz="1600">
                <a:solidFill>
                  <a:schemeClr val="tx1"/>
                </a:solidFill>
                <a:latin typeface="+mn-lt"/>
                <a:ea typeface="+mn-ea"/>
              </a:defRPr>
            </a:lvl6pPr>
            <a:lvl7pPr marL="2971800" indent="-228600" algn="l" rtl="0" fontAlgn="base">
              <a:spcBef>
                <a:spcPct val="20000"/>
              </a:spcBef>
              <a:spcAft>
                <a:spcPct val="0"/>
              </a:spcAft>
              <a:buClr>
                <a:schemeClr val="tx1"/>
              </a:buClr>
              <a:buChar char="»"/>
              <a:defRPr sz="1600">
                <a:solidFill>
                  <a:schemeClr val="tx1"/>
                </a:solidFill>
                <a:latin typeface="+mn-lt"/>
                <a:ea typeface="+mn-ea"/>
              </a:defRPr>
            </a:lvl7pPr>
            <a:lvl8pPr marL="3429000" indent="-228600" algn="l" rtl="0" fontAlgn="base">
              <a:spcBef>
                <a:spcPct val="20000"/>
              </a:spcBef>
              <a:spcAft>
                <a:spcPct val="0"/>
              </a:spcAft>
              <a:buClr>
                <a:schemeClr val="tx1"/>
              </a:buClr>
              <a:buChar char="»"/>
              <a:defRPr sz="1600">
                <a:solidFill>
                  <a:schemeClr val="tx1"/>
                </a:solidFill>
                <a:latin typeface="+mn-lt"/>
                <a:ea typeface="+mn-ea"/>
              </a:defRPr>
            </a:lvl8pPr>
            <a:lvl9pPr marL="3886200" indent="-228600" algn="l" rtl="0" fontAlgn="base">
              <a:spcBef>
                <a:spcPct val="20000"/>
              </a:spcBef>
              <a:spcAft>
                <a:spcPct val="0"/>
              </a:spcAft>
              <a:buClr>
                <a:schemeClr val="tx1"/>
              </a:buClr>
              <a:buChar char="»"/>
              <a:defRPr sz="1600">
                <a:solidFill>
                  <a:schemeClr val="tx1"/>
                </a:solidFill>
                <a:latin typeface="+mn-lt"/>
                <a:ea typeface="+mn-ea"/>
              </a:defRPr>
            </a:lvl9pPr>
          </a:lstStyle>
          <a:p>
            <a:pPr marL="0" indent="0" algn="ctr">
              <a:buFontTx/>
              <a:buNone/>
              <a:defRPr/>
            </a:pPr>
            <a:r>
              <a:rPr lang="en-US" sz="5400" kern="0" dirty="0" smtClean="0">
                <a:solidFill>
                  <a:srgbClr val="9D1348"/>
                </a:solidFill>
              </a:rPr>
              <a:t>DO</a:t>
            </a:r>
          </a:p>
          <a:p>
            <a:pPr marL="0" indent="0" algn="ctr">
              <a:buFontTx/>
              <a:buNone/>
              <a:defRPr/>
            </a:pPr>
            <a:r>
              <a:rPr lang="en-US" sz="5400" kern="0" dirty="0" smtClean="0">
                <a:solidFill>
                  <a:srgbClr val="9D1348"/>
                </a:solidFill>
              </a:rPr>
              <a:t>SHOW</a:t>
            </a:r>
          </a:p>
          <a:p>
            <a:pPr marL="0" indent="0" algn="ctr">
              <a:buFontTx/>
              <a:buNone/>
              <a:defRPr/>
            </a:pPr>
            <a:r>
              <a:rPr lang="en-US" sz="5400" kern="0" dirty="0" smtClean="0">
                <a:solidFill>
                  <a:srgbClr val="9D1348"/>
                </a:solidFill>
              </a:rPr>
              <a:t>TELL</a:t>
            </a:r>
          </a:p>
          <a:p>
            <a:pPr marL="0" indent="0" algn="ctr">
              <a:buFontTx/>
              <a:buNone/>
              <a:defRPr/>
            </a:pPr>
            <a:r>
              <a:rPr lang="en-US" sz="5400" kern="0" dirty="0" smtClean="0">
                <a:solidFill>
                  <a:srgbClr val="9D1348"/>
                </a:solidFill>
              </a:rPr>
              <a:t>REVIEW</a:t>
            </a:r>
          </a:p>
          <a:p>
            <a:pPr marL="0" indent="0" algn="ctr">
              <a:buFontTx/>
              <a:buNone/>
              <a:defRPr/>
            </a:pPr>
            <a:r>
              <a:rPr lang="en-US" sz="5400" kern="0" dirty="0" smtClean="0">
                <a:solidFill>
                  <a:srgbClr val="9D1348"/>
                </a:solidFill>
              </a:rPr>
              <a:t>ASK</a:t>
            </a:r>
            <a:endParaRPr lang="en-US" sz="5400" kern="0" dirty="0">
              <a:solidFill>
                <a:srgbClr val="9D1348"/>
              </a:solidFill>
            </a:endParaRPr>
          </a:p>
        </p:txBody>
      </p:sp>
    </p:spTree>
    <p:extLst>
      <p:ext uri="{BB962C8B-B14F-4D97-AF65-F5344CB8AC3E}">
        <p14:creationId xmlns:p14="http://schemas.microsoft.com/office/powerpoint/2010/main" val="261280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4">
                                            <p:txEl>
                                              <p:pRg st="0" end="0"/>
                                            </p:txEl>
                                          </p:spTgt>
                                        </p:tgtEl>
                                      </p:cBhvr>
                                    </p:animEffect>
                                    <p:set>
                                      <p:cBhvr>
                                        <p:cTn id="10" dur="1" fill="hold">
                                          <p:stCondLst>
                                            <p:cond delay="499"/>
                                          </p:stCondLst>
                                        </p:cTn>
                                        <p:tgtEl>
                                          <p:spTgt spid="4">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xEl>
                                              <p:pRg st="1" end="1"/>
                                            </p:txEl>
                                          </p:spTgt>
                                        </p:tgtEl>
                                      </p:cBhvr>
                                    </p:animEffect>
                                    <p:set>
                                      <p:cBhvr>
                                        <p:cTn id="13" dur="1" fill="hold">
                                          <p:stCondLst>
                                            <p:cond delay="499"/>
                                          </p:stCondLst>
                                        </p:cTn>
                                        <p:tgtEl>
                                          <p:spTgt spid="4">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xEl>
                                              <p:pRg st="2" end="2"/>
                                            </p:txEl>
                                          </p:spTgt>
                                        </p:tgtEl>
                                      </p:cBhvr>
                                    </p:animEffect>
                                    <p:set>
                                      <p:cBhvr>
                                        <p:cTn id="16" dur="1" fill="hold">
                                          <p:stCondLst>
                                            <p:cond delay="499"/>
                                          </p:stCondLst>
                                        </p:cTn>
                                        <p:tgtEl>
                                          <p:spTgt spid="4">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xEl>
                                              <p:pRg st="3" end="3"/>
                                            </p:txEl>
                                          </p:spTgt>
                                        </p:tgtEl>
                                      </p:cBhvr>
                                    </p:animEffect>
                                    <p:set>
                                      <p:cBhvr>
                                        <p:cTn id="19" dur="1" fill="hold">
                                          <p:stCondLst>
                                            <p:cond delay="499"/>
                                          </p:stCondLst>
                                        </p:cTn>
                                        <p:tgtEl>
                                          <p:spTgt spid="4">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
                                            <p:txEl>
                                              <p:pRg st="4" end="4"/>
                                            </p:txEl>
                                          </p:spTgt>
                                        </p:tgtEl>
                                      </p:cBhvr>
                                    </p:animEffect>
                                    <p:set>
                                      <p:cBhvr>
                                        <p:cTn id="22"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val 2"/>
          <p:cNvSpPr>
            <a:spLocks noChangeArrowheads="1"/>
          </p:cNvSpPr>
          <p:nvPr/>
        </p:nvSpPr>
        <p:spPr bwMode="auto">
          <a:xfrm>
            <a:off x="1295400" y="1219200"/>
            <a:ext cx="6629400" cy="472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32770" name="Rectangle 3"/>
          <p:cNvSpPr>
            <a:spLocks noGrp="1" noChangeArrowheads="1"/>
          </p:cNvSpPr>
          <p:nvPr>
            <p:ph type="title"/>
          </p:nvPr>
        </p:nvSpPr>
        <p:spPr/>
        <p:txBody>
          <a:bodyPr/>
          <a:lstStyle/>
          <a:p>
            <a:r>
              <a:rPr lang="en-US" sz="2800">
                <a:latin typeface="Verdana" charset="0"/>
                <a:ea typeface="ＭＳ Ｐゴシック" charset="0"/>
              </a:rPr>
              <a:t>Jack Mezirow: Transformative Learning</a:t>
            </a:r>
          </a:p>
        </p:txBody>
      </p:sp>
      <p:grpSp>
        <p:nvGrpSpPr>
          <p:cNvPr id="32771" name="Diagram 4"/>
          <p:cNvGrpSpPr>
            <a:grpSpLocks/>
          </p:cNvGrpSpPr>
          <p:nvPr/>
        </p:nvGrpSpPr>
        <p:grpSpPr bwMode="auto">
          <a:xfrm>
            <a:off x="412750" y="941875"/>
            <a:ext cx="8305800" cy="5410200"/>
            <a:chOff x="240" y="432"/>
            <a:chExt cx="5232" cy="3408"/>
          </a:xfrm>
        </p:grpSpPr>
        <p:sp>
          <p:nvSpPr>
            <p:cNvPr id="32772" name="AutoShape 5"/>
            <p:cNvSpPr>
              <a:spLocks noChangeAspect="1" noChangeArrowheads="1" noTextEdit="1"/>
            </p:cNvSpPr>
            <p:nvPr/>
          </p:nvSpPr>
          <p:spPr bwMode="auto">
            <a:xfrm>
              <a:off x="240" y="432"/>
              <a:ext cx="5232"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3" name="_s1031"/>
            <p:cNvSpPr>
              <a:spLocks noChangeArrowheads="1"/>
            </p:cNvSpPr>
            <p:nvPr/>
          </p:nvSpPr>
          <p:spPr bwMode="auto">
            <a:xfrm>
              <a:off x="384" y="2544"/>
              <a:ext cx="1524" cy="1296"/>
            </a:xfrm>
            <a:prstGeom prst="ellipse">
              <a:avLst/>
            </a:prstGeom>
            <a:solidFill>
              <a:srgbClr val="3399FF"/>
            </a:solidFill>
            <a:ln w="9525">
              <a:solidFill>
                <a:schemeClr val="tx1"/>
              </a:solidFill>
              <a:round/>
              <a:headEnd/>
              <a:tailEnd/>
            </a:ln>
          </p:spPr>
          <p:txBody>
            <a:bodyPr wrap="none" lIns="0" tIns="0" rIns="0" bIns="0" anchor="ctr"/>
            <a:lstStyle/>
            <a:p>
              <a:pPr marL="342900" indent="-342900" algn="ctr"/>
              <a:r>
                <a:rPr lang="en-US" sz="2000" dirty="0">
                  <a:latin typeface="Tahoma" charset="0"/>
                </a:rPr>
                <a:t>(Personal) Catalyst</a:t>
              </a:r>
            </a:p>
            <a:p>
              <a:pPr marL="342900" indent="-342900" algn="ctr"/>
              <a:r>
                <a:rPr lang="en-US" sz="1600" dirty="0">
                  <a:latin typeface="Tahoma" charset="0"/>
                </a:rPr>
                <a:t>Intrinsic-Paradigm</a:t>
              </a:r>
            </a:p>
            <a:p>
              <a:pPr marL="342900" indent="-342900" algn="ctr"/>
              <a:r>
                <a:rPr lang="en-US" sz="1600" dirty="0">
                  <a:latin typeface="Tahoma" charset="0"/>
                </a:rPr>
                <a:t>OR</a:t>
              </a:r>
            </a:p>
            <a:p>
              <a:pPr marL="342900" indent="-342900" algn="ctr"/>
              <a:r>
                <a:rPr lang="en-US" sz="1600" dirty="0">
                  <a:latin typeface="Tahoma" charset="0"/>
                </a:rPr>
                <a:t>Extrinsic-Paradigm</a:t>
              </a:r>
            </a:p>
          </p:txBody>
        </p:sp>
        <p:sp>
          <p:nvSpPr>
            <p:cNvPr id="32774" name="_s1031"/>
            <p:cNvSpPr>
              <a:spLocks noChangeArrowheads="1"/>
            </p:cNvSpPr>
            <p:nvPr/>
          </p:nvSpPr>
          <p:spPr bwMode="auto">
            <a:xfrm>
              <a:off x="3840" y="2544"/>
              <a:ext cx="1524" cy="1296"/>
            </a:xfrm>
            <a:prstGeom prst="ellipse">
              <a:avLst/>
            </a:prstGeom>
            <a:solidFill>
              <a:srgbClr val="3399FF"/>
            </a:solidFill>
            <a:ln w="9525">
              <a:solidFill>
                <a:schemeClr val="tx1"/>
              </a:solidFill>
              <a:round/>
              <a:headEnd/>
              <a:tailEnd/>
            </a:ln>
          </p:spPr>
          <p:txBody>
            <a:bodyPr wrap="none" lIns="0" tIns="0" rIns="0" bIns="0" anchor="ctr"/>
            <a:lstStyle/>
            <a:p>
              <a:pPr marL="342900" indent="-342900" algn="ctr"/>
              <a:r>
                <a:rPr lang="en-US" sz="2000">
                  <a:latin typeface="Tahoma" charset="0"/>
                </a:rPr>
                <a:t>Paradigm Creation</a:t>
              </a:r>
            </a:p>
            <a:p>
              <a:pPr marL="342900" indent="-342900" algn="ctr"/>
              <a:r>
                <a:rPr lang="en-US" sz="1600">
                  <a:latin typeface="Tahoma" charset="0"/>
                </a:rPr>
                <a:t>Reflective</a:t>
              </a:r>
            </a:p>
            <a:p>
              <a:pPr marL="342900" indent="-342900" algn="ctr"/>
              <a:r>
                <a:rPr lang="en-US" sz="1600">
                  <a:latin typeface="Tahoma" charset="0"/>
                </a:rPr>
                <a:t>AND/OR</a:t>
              </a:r>
            </a:p>
            <a:p>
              <a:pPr marL="342900" indent="-342900" algn="ctr"/>
              <a:r>
                <a:rPr lang="en-US" sz="1600">
                  <a:latin typeface="Tahoma" charset="0"/>
                </a:rPr>
                <a:t>Proactive</a:t>
              </a:r>
            </a:p>
          </p:txBody>
        </p:sp>
        <p:sp>
          <p:nvSpPr>
            <p:cNvPr id="32775" name="_s1031"/>
            <p:cNvSpPr>
              <a:spLocks noChangeArrowheads="1"/>
            </p:cNvSpPr>
            <p:nvPr/>
          </p:nvSpPr>
          <p:spPr bwMode="auto">
            <a:xfrm>
              <a:off x="2124" y="1488"/>
              <a:ext cx="1524" cy="1296"/>
            </a:xfrm>
            <a:prstGeom prst="ellipse">
              <a:avLst/>
            </a:prstGeom>
            <a:solidFill>
              <a:srgbClr val="3399FF"/>
            </a:solidFill>
            <a:ln w="9525">
              <a:solidFill>
                <a:schemeClr val="tx1"/>
              </a:solidFill>
              <a:round/>
              <a:headEnd/>
              <a:tailEnd/>
            </a:ln>
          </p:spPr>
          <p:txBody>
            <a:bodyPr wrap="none" lIns="0" tIns="0" rIns="0" bIns="0" anchor="ctr"/>
            <a:lstStyle/>
            <a:p>
              <a:pPr marL="342900" indent="-342900" algn="ctr"/>
              <a:r>
                <a:rPr lang="en-US" sz="2000">
                  <a:latin typeface="Tahoma" charset="0"/>
                </a:rPr>
                <a:t>Conclusion(s)</a:t>
              </a:r>
            </a:p>
            <a:p>
              <a:pPr marL="342900" indent="-342900" algn="ctr"/>
              <a:r>
                <a:rPr lang="en-US" sz="1600">
                  <a:latin typeface="Tahoma" charset="0"/>
                </a:rPr>
                <a:t>Thought</a:t>
              </a:r>
            </a:p>
            <a:p>
              <a:pPr marL="342900" indent="-342900" algn="ctr"/>
              <a:r>
                <a:rPr lang="en-US" sz="1600">
                  <a:latin typeface="Tahoma" charset="0"/>
                </a:rPr>
                <a:t>AND</a:t>
              </a:r>
            </a:p>
            <a:p>
              <a:pPr marL="342900" indent="-342900" algn="ctr"/>
              <a:r>
                <a:rPr lang="en-US" sz="1600">
                  <a:latin typeface="Tahoma" charset="0"/>
                </a:rPr>
                <a:t>Action</a:t>
              </a:r>
            </a:p>
          </p:txBody>
        </p:sp>
        <p:sp>
          <p:nvSpPr>
            <p:cNvPr id="32776" name="_s1031"/>
            <p:cNvSpPr>
              <a:spLocks noChangeArrowheads="1"/>
            </p:cNvSpPr>
            <p:nvPr/>
          </p:nvSpPr>
          <p:spPr bwMode="auto">
            <a:xfrm>
              <a:off x="384" y="432"/>
              <a:ext cx="1524" cy="1296"/>
            </a:xfrm>
            <a:prstGeom prst="ellipse">
              <a:avLst/>
            </a:prstGeom>
            <a:solidFill>
              <a:srgbClr val="3399FF"/>
            </a:solidFill>
            <a:ln w="9525">
              <a:solidFill>
                <a:schemeClr val="tx1"/>
              </a:solidFill>
              <a:round/>
              <a:headEnd/>
              <a:tailEnd/>
            </a:ln>
          </p:spPr>
          <p:txBody>
            <a:bodyPr wrap="none" lIns="0" tIns="0" rIns="0" bIns="0" anchor="ctr"/>
            <a:lstStyle/>
            <a:p>
              <a:pPr marL="342900" indent="-342900" algn="ctr"/>
              <a:r>
                <a:rPr lang="en-US" sz="2000">
                  <a:latin typeface="Tahoma" charset="0"/>
                </a:rPr>
                <a:t>Experimentation</a:t>
              </a:r>
            </a:p>
            <a:p>
              <a:pPr marL="342900" indent="-342900" algn="ctr"/>
              <a:r>
                <a:rPr lang="en-US" sz="1600">
                  <a:latin typeface="Tahoma" charset="0"/>
                </a:rPr>
                <a:t>Active</a:t>
              </a:r>
            </a:p>
            <a:p>
              <a:pPr marL="342900" indent="-342900" algn="ctr"/>
              <a:r>
                <a:rPr lang="en-US" sz="1600">
                  <a:latin typeface="Tahoma" charset="0"/>
                </a:rPr>
                <a:t>AND/OR</a:t>
              </a:r>
            </a:p>
            <a:p>
              <a:pPr marL="342900" indent="-342900" algn="ctr"/>
              <a:r>
                <a:rPr lang="en-US" sz="1600">
                  <a:latin typeface="Tahoma" charset="0"/>
                </a:rPr>
                <a:t>Reactive</a:t>
              </a:r>
            </a:p>
          </p:txBody>
        </p:sp>
        <p:sp>
          <p:nvSpPr>
            <p:cNvPr id="32777" name="_s1031"/>
            <p:cNvSpPr>
              <a:spLocks noChangeArrowheads="1"/>
            </p:cNvSpPr>
            <p:nvPr/>
          </p:nvSpPr>
          <p:spPr bwMode="auto">
            <a:xfrm>
              <a:off x="3840" y="432"/>
              <a:ext cx="1524" cy="1296"/>
            </a:xfrm>
            <a:prstGeom prst="ellipse">
              <a:avLst/>
            </a:prstGeom>
            <a:solidFill>
              <a:srgbClr val="3399FF"/>
            </a:solidFill>
            <a:ln w="9525">
              <a:solidFill>
                <a:schemeClr val="tx1"/>
              </a:solidFill>
              <a:round/>
              <a:headEnd/>
              <a:tailEnd/>
            </a:ln>
          </p:spPr>
          <p:txBody>
            <a:bodyPr wrap="none" lIns="0" tIns="0" rIns="0" bIns="0" anchor="ctr"/>
            <a:lstStyle/>
            <a:p>
              <a:pPr marL="342900" indent="-342900" algn="ctr"/>
              <a:r>
                <a:rPr lang="en-US" sz="2000">
                  <a:latin typeface="Tahoma" charset="0"/>
                </a:rPr>
                <a:t>Discourse</a:t>
              </a:r>
            </a:p>
            <a:p>
              <a:pPr marL="342900" indent="-342900" algn="ctr"/>
              <a:r>
                <a:rPr lang="en-US" sz="1600">
                  <a:latin typeface="Tahoma" charset="0"/>
                </a:rPr>
                <a:t>Internal</a:t>
              </a:r>
            </a:p>
            <a:p>
              <a:pPr marL="342900" indent="-342900" algn="ctr"/>
              <a:r>
                <a:rPr lang="en-US" sz="1600">
                  <a:latin typeface="Tahoma" charset="0"/>
                </a:rPr>
                <a:t>AND/OR</a:t>
              </a:r>
            </a:p>
            <a:p>
              <a:pPr marL="342900" indent="-342900" algn="ctr"/>
              <a:r>
                <a:rPr lang="en-US" sz="1600">
                  <a:latin typeface="Tahoma" charset="0"/>
                </a:rPr>
                <a:t>External</a:t>
              </a:r>
            </a:p>
          </p:txBody>
        </p:sp>
        <p:sp>
          <p:nvSpPr>
            <p:cNvPr id="1033" name="Text Box 11"/>
            <p:cNvSpPr txBox="1">
              <a:spLocks noChangeArrowheads="1"/>
            </p:cNvSpPr>
            <p:nvPr/>
          </p:nvSpPr>
          <p:spPr bwMode="auto">
            <a:xfrm>
              <a:off x="2544" y="3306"/>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dirty="0">
                  <a:latin typeface="Tahoma" charset="0"/>
                </a:rPr>
                <a:t>Context</a:t>
              </a:r>
            </a:p>
          </p:txBody>
        </p:sp>
        <p:sp>
          <p:nvSpPr>
            <p:cNvPr id="1034" name="Text Box 12"/>
            <p:cNvSpPr txBox="1">
              <a:spLocks noChangeArrowheads="1"/>
            </p:cNvSpPr>
            <p:nvPr/>
          </p:nvSpPr>
          <p:spPr bwMode="auto">
            <a:xfrm>
              <a:off x="4032" y="2025"/>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latin typeface="Tahoma" charset="0"/>
                </a:rPr>
                <a:t>Context</a:t>
              </a:r>
            </a:p>
          </p:txBody>
        </p:sp>
        <p:sp>
          <p:nvSpPr>
            <p:cNvPr id="1035" name="Text Box 13"/>
            <p:cNvSpPr txBox="1">
              <a:spLocks noChangeArrowheads="1"/>
            </p:cNvSpPr>
            <p:nvPr/>
          </p:nvSpPr>
          <p:spPr bwMode="auto">
            <a:xfrm>
              <a:off x="2544" y="1104"/>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latin typeface="Tahoma" charset="0"/>
                </a:rPr>
                <a:t>Context</a:t>
              </a:r>
            </a:p>
          </p:txBody>
        </p:sp>
        <p:sp>
          <p:nvSpPr>
            <p:cNvPr id="1036" name="Text Box 14"/>
            <p:cNvSpPr txBox="1">
              <a:spLocks noChangeArrowheads="1"/>
            </p:cNvSpPr>
            <p:nvPr/>
          </p:nvSpPr>
          <p:spPr bwMode="auto">
            <a:xfrm>
              <a:off x="1344" y="2025"/>
              <a:ext cx="67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latin typeface="Tahoma" charset="0"/>
                </a:rPr>
                <a:t>Context</a:t>
              </a:r>
            </a:p>
          </p:txBody>
        </p:sp>
        <p:sp>
          <p:nvSpPr>
            <p:cNvPr id="1037" name="Line 15"/>
            <p:cNvSpPr>
              <a:spLocks noChangeShapeType="1"/>
            </p:cNvSpPr>
            <p:nvPr/>
          </p:nvSpPr>
          <p:spPr bwMode="auto">
            <a:xfrm flipV="1">
              <a:off x="1680" y="2640"/>
              <a:ext cx="19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8" name="Line 16"/>
            <p:cNvSpPr>
              <a:spLocks noChangeShapeType="1"/>
            </p:cNvSpPr>
            <p:nvPr/>
          </p:nvSpPr>
          <p:spPr bwMode="auto">
            <a:xfrm flipH="1" flipV="1">
              <a:off x="3744" y="2592"/>
              <a:ext cx="28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9" name="Line 17"/>
            <p:cNvSpPr>
              <a:spLocks noChangeShapeType="1"/>
            </p:cNvSpPr>
            <p:nvPr/>
          </p:nvSpPr>
          <p:spPr bwMode="auto">
            <a:xfrm flipH="1">
              <a:off x="3648" y="1536"/>
              <a:ext cx="43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40" name="Line 18"/>
            <p:cNvSpPr>
              <a:spLocks noChangeShapeType="1"/>
            </p:cNvSpPr>
            <p:nvPr/>
          </p:nvSpPr>
          <p:spPr bwMode="auto">
            <a:xfrm flipH="1">
              <a:off x="1965" y="981"/>
              <a:ext cx="1872"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41" name="Line 19"/>
            <p:cNvSpPr>
              <a:spLocks noChangeShapeType="1"/>
            </p:cNvSpPr>
            <p:nvPr/>
          </p:nvSpPr>
          <p:spPr bwMode="auto">
            <a:xfrm flipV="1">
              <a:off x="4641" y="1758"/>
              <a:ext cx="1"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42" name="Line 20"/>
            <p:cNvSpPr>
              <a:spLocks noChangeShapeType="1"/>
            </p:cNvSpPr>
            <p:nvPr/>
          </p:nvSpPr>
          <p:spPr bwMode="auto">
            <a:xfrm>
              <a:off x="1926" y="3285"/>
              <a:ext cx="1872"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43" name="Line 21"/>
            <p:cNvSpPr>
              <a:spLocks noChangeShapeType="1"/>
            </p:cNvSpPr>
            <p:nvPr/>
          </p:nvSpPr>
          <p:spPr bwMode="auto">
            <a:xfrm>
              <a:off x="1767" y="1464"/>
              <a:ext cx="62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Tree>
    <p:extLst>
      <p:ext uri="{BB962C8B-B14F-4D97-AF65-F5344CB8AC3E}">
        <p14:creationId xmlns:p14="http://schemas.microsoft.com/office/powerpoint/2010/main" val="4047995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p:txBody>
          <a:bodyPr/>
          <a:lstStyle/>
          <a:p>
            <a:pPr>
              <a:defRPr/>
            </a:pPr>
            <a:r>
              <a:rPr lang="en-US" dirty="0" smtClean="0"/>
              <a:t>Choice &amp; Motivation in Learning Matter</a:t>
            </a:r>
          </a:p>
        </p:txBody>
      </p:sp>
      <p:sp>
        <p:nvSpPr>
          <p:cNvPr id="3" name="Content Placeholder 2"/>
          <p:cNvSpPr>
            <a:spLocks noGrp="1"/>
          </p:cNvSpPr>
          <p:nvPr>
            <p:ph idx="4294967295"/>
          </p:nvPr>
        </p:nvSpPr>
        <p:spPr>
          <a:xfrm>
            <a:off x="1066800" y="1315399"/>
            <a:ext cx="7772400" cy="1143000"/>
          </a:xfrm>
        </p:spPr>
        <p:txBody>
          <a:bodyPr/>
          <a:lstStyle/>
          <a:p>
            <a:r>
              <a:rPr lang="en-US" dirty="0">
                <a:latin typeface="Verdana" charset="0"/>
                <a:ea typeface="ＭＳ Ｐゴシック" charset="0"/>
              </a:rPr>
              <a:t>Rate your academic experience: 1-10</a:t>
            </a:r>
          </a:p>
          <a:p>
            <a:r>
              <a:rPr lang="en-US" dirty="0">
                <a:latin typeface="Verdana" charset="0"/>
                <a:ea typeface="ＭＳ Ｐゴシック" charset="0"/>
              </a:rPr>
              <a:t>How did you first pick your classes?</a:t>
            </a:r>
          </a:p>
        </p:txBody>
      </p:sp>
      <p:pic>
        <p:nvPicPr>
          <p:cNvPr id="415746" name="Picture 2" descr="http://t2.gstatic.com/images?q=tbn:ANd9GcTZBA9H8yMXjHIILU6SjWA1R5UzAJRTrdQHBkxOvr7i2ySyCev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200400"/>
            <a:ext cx="3709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48" name="Picture 4" descr="http://www.studica.com/blog/wp-content/uploads/2012/01/real-world-fischertechnik-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971800"/>
            <a:ext cx="378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387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5746"/>
                                        </p:tgtEl>
                                        <p:attrNameLst>
                                          <p:attrName>style.visibility</p:attrName>
                                        </p:attrNameLst>
                                      </p:cBhvr>
                                      <p:to>
                                        <p:strVal val="visible"/>
                                      </p:to>
                                    </p:set>
                                    <p:animEffect transition="in" filter="fade">
                                      <p:cBhvr>
                                        <p:cTn id="17" dur="500"/>
                                        <p:tgtEl>
                                          <p:spTgt spid="4157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5748"/>
                                        </p:tgtEl>
                                        <p:attrNameLst>
                                          <p:attrName>style.visibility</p:attrName>
                                        </p:attrNameLst>
                                      </p:cBhvr>
                                      <p:to>
                                        <p:strVal val="visible"/>
                                      </p:to>
                                    </p:set>
                                    <p:animEffect transition="in" filter="fade">
                                      <p:cBhvr>
                                        <p:cTn id="22"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r>
              <a:rPr lang="en-US">
                <a:latin typeface="Verdana" charset="0"/>
                <a:ea typeface="ＭＳ Ｐゴシック" charset="0"/>
              </a:rPr>
              <a:t>Transformational Education (And Technology)</a:t>
            </a:r>
          </a:p>
        </p:txBody>
      </p:sp>
      <p:sp>
        <p:nvSpPr>
          <p:cNvPr id="4" name="Content Placeholder 3"/>
          <p:cNvSpPr>
            <a:spLocks noGrp="1"/>
          </p:cNvSpPr>
          <p:nvPr>
            <p:ph sz="half" idx="1"/>
          </p:nvPr>
        </p:nvSpPr>
        <p:spPr>
          <a:xfrm>
            <a:off x="395288" y="1412875"/>
            <a:ext cx="4133850" cy="4813300"/>
          </a:xfrm>
        </p:spPr>
        <p:txBody>
          <a:bodyPr/>
          <a:lstStyle/>
          <a:p>
            <a:pPr>
              <a:spcBef>
                <a:spcPts val="0"/>
              </a:spcBef>
            </a:pPr>
            <a:r>
              <a:rPr lang="en-US" sz="2200" dirty="0">
                <a:latin typeface="Verdana" charset="0"/>
                <a:ea typeface="ＭＳ Ｐゴシック" charset="0"/>
              </a:rPr>
              <a:t>Constructivism</a:t>
            </a:r>
          </a:p>
          <a:p>
            <a:pPr>
              <a:spcBef>
                <a:spcPts val="0"/>
              </a:spcBef>
            </a:pPr>
            <a:r>
              <a:rPr lang="en-US" sz="2200" dirty="0">
                <a:latin typeface="Verdana" charset="0"/>
                <a:ea typeface="ＭＳ Ｐゴシック" charset="0"/>
              </a:rPr>
              <a:t>Problem Based Learning</a:t>
            </a:r>
          </a:p>
          <a:p>
            <a:pPr>
              <a:spcBef>
                <a:spcPts val="0"/>
              </a:spcBef>
            </a:pPr>
            <a:r>
              <a:rPr lang="en-US" sz="2200" dirty="0">
                <a:latin typeface="Verdana" charset="0"/>
                <a:ea typeface="ＭＳ Ｐゴシック" charset="0"/>
              </a:rPr>
              <a:t>Flipped Learning</a:t>
            </a:r>
          </a:p>
          <a:p>
            <a:pPr>
              <a:spcBef>
                <a:spcPts val="0"/>
              </a:spcBef>
            </a:pPr>
            <a:r>
              <a:rPr lang="en-US" sz="2200" dirty="0">
                <a:latin typeface="Verdana" charset="0"/>
                <a:ea typeface="ＭＳ Ｐゴシック" charset="0"/>
              </a:rPr>
              <a:t>1:1</a:t>
            </a:r>
          </a:p>
          <a:p>
            <a:pPr>
              <a:spcBef>
                <a:spcPts val="0"/>
              </a:spcBef>
            </a:pPr>
            <a:r>
              <a:rPr lang="en-US" sz="2200" dirty="0">
                <a:latin typeface="Verdana" charset="0"/>
                <a:ea typeface="ＭＳ Ｐゴシック" charset="0"/>
              </a:rPr>
              <a:t>Augmented Reality</a:t>
            </a:r>
          </a:p>
          <a:p>
            <a:pPr>
              <a:spcBef>
                <a:spcPts val="0"/>
              </a:spcBef>
            </a:pPr>
            <a:r>
              <a:rPr lang="en-US" sz="2200" dirty="0">
                <a:latin typeface="Verdana" charset="0"/>
                <a:ea typeface="ＭＳ Ｐゴシック" charset="0"/>
              </a:rPr>
              <a:t>Curriculum Integration</a:t>
            </a:r>
          </a:p>
          <a:p>
            <a:pPr>
              <a:spcBef>
                <a:spcPts val="0"/>
              </a:spcBef>
            </a:pPr>
            <a:r>
              <a:rPr lang="en-US" sz="2200" dirty="0">
                <a:latin typeface="Verdana" charset="0"/>
                <a:ea typeface="ＭＳ Ｐゴシック" charset="0"/>
              </a:rPr>
              <a:t>Alternate Reality Gaming</a:t>
            </a:r>
          </a:p>
          <a:p>
            <a:pPr>
              <a:spcBef>
                <a:spcPts val="0"/>
              </a:spcBef>
            </a:pPr>
            <a:r>
              <a:rPr lang="en-US" sz="2200" dirty="0">
                <a:latin typeface="Verdana" charset="0"/>
                <a:ea typeface="ＭＳ Ｐゴシック" charset="0"/>
              </a:rPr>
              <a:t>Transformational Learning</a:t>
            </a:r>
          </a:p>
          <a:p>
            <a:pPr>
              <a:spcBef>
                <a:spcPts val="0"/>
              </a:spcBef>
            </a:pPr>
            <a:r>
              <a:rPr lang="en-US" sz="2200" dirty="0">
                <a:latin typeface="Verdana" charset="0"/>
                <a:ea typeface="ＭＳ Ｐゴシック" charset="0"/>
              </a:rPr>
              <a:t>At-Risk Reporting</a:t>
            </a:r>
          </a:p>
          <a:p>
            <a:pPr>
              <a:spcBef>
                <a:spcPts val="0"/>
              </a:spcBef>
            </a:pPr>
            <a:r>
              <a:rPr lang="en-US" sz="2200" dirty="0">
                <a:latin typeface="Verdana" charset="0"/>
                <a:ea typeface="ＭＳ Ｐゴシック" charset="0"/>
              </a:rPr>
              <a:t>Educator Collaboration</a:t>
            </a:r>
          </a:p>
          <a:p>
            <a:pPr>
              <a:spcBef>
                <a:spcPts val="0"/>
              </a:spcBef>
            </a:pPr>
            <a:r>
              <a:rPr lang="en-US" sz="2200" dirty="0">
                <a:latin typeface="Verdana" charset="0"/>
                <a:ea typeface="ＭＳ Ｐゴシック" charset="0"/>
              </a:rPr>
              <a:t>MOOC</a:t>
            </a:r>
          </a:p>
        </p:txBody>
      </p:sp>
      <p:sp>
        <p:nvSpPr>
          <p:cNvPr id="5" name="Content Placeholder 4"/>
          <p:cNvSpPr>
            <a:spLocks noGrp="1"/>
          </p:cNvSpPr>
          <p:nvPr>
            <p:ph sz="half" idx="2"/>
          </p:nvPr>
        </p:nvSpPr>
        <p:spPr>
          <a:xfrm>
            <a:off x="4638675" y="1412876"/>
            <a:ext cx="4133850" cy="4875213"/>
          </a:xfrm>
        </p:spPr>
        <p:txBody>
          <a:bodyPr/>
          <a:lstStyle/>
          <a:p>
            <a:pPr>
              <a:spcBef>
                <a:spcPts val="0"/>
              </a:spcBef>
            </a:pPr>
            <a:r>
              <a:rPr lang="en-US" sz="2200" dirty="0">
                <a:latin typeface="Verdana" charset="0"/>
                <a:ea typeface="ＭＳ Ｐゴシック" charset="0"/>
              </a:rPr>
              <a:t>Administrator Evaluation</a:t>
            </a:r>
          </a:p>
          <a:p>
            <a:pPr>
              <a:spcBef>
                <a:spcPts val="0"/>
              </a:spcBef>
            </a:pPr>
            <a:r>
              <a:rPr lang="en-US" sz="2200" dirty="0">
                <a:latin typeface="Verdana" charset="0"/>
                <a:ea typeface="ＭＳ Ｐゴシック" charset="0"/>
              </a:rPr>
              <a:t>Authentic Assessment</a:t>
            </a:r>
          </a:p>
          <a:p>
            <a:pPr>
              <a:spcBef>
                <a:spcPts val="0"/>
              </a:spcBef>
            </a:pPr>
            <a:r>
              <a:rPr lang="en-US" sz="2200" dirty="0">
                <a:latin typeface="Verdana" charset="0"/>
                <a:ea typeface="ＭＳ Ｐゴシック" charset="0"/>
              </a:rPr>
              <a:t>Place-Based Learning</a:t>
            </a:r>
          </a:p>
          <a:p>
            <a:pPr>
              <a:spcBef>
                <a:spcPts val="0"/>
              </a:spcBef>
            </a:pPr>
            <a:r>
              <a:rPr lang="en-US" sz="2200" dirty="0" err="1">
                <a:latin typeface="Verdana" charset="0"/>
                <a:ea typeface="ＭＳ Ｐゴシック" charset="0"/>
              </a:rPr>
              <a:t>Geolocation</a:t>
            </a:r>
            <a:endParaRPr lang="en-US" sz="2200" dirty="0">
              <a:latin typeface="Verdana" charset="0"/>
              <a:ea typeface="ＭＳ Ｐゴシック" charset="0"/>
            </a:endParaRPr>
          </a:p>
          <a:p>
            <a:pPr>
              <a:spcBef>
                <a:spcPts val="0"/>
              </a:spcBef>
            </a:pPr>
            <a:r>
              <a:rPr lang="en-US" sz="2200" dirty="0">
                <a:latin typeface="Verdana" charset="0"/>
                <a:ea typeface="ＭＳ Ｐゴシック" charset="0"/>
              </a:rPr>
              <a:t>Simulation</a:t>
            </a:r>
          </a:p>
          <a:p>
            <a:pPr>
              <a:spcBef>
                <a:spcPts val="0"/>
              </a:spcBef>
            </a:pPr>
            <a:r>
              <a:rPr lang="en-US" sz="2200" dirty="0">
                <a:latin typeface="Verdana" charset="0"/>
                <a:ea typeface="ＭＳ Ｐゴシック" charset="0"/>
              </a:rPr>
              <a:t>Challenge Based Learning</a:t>
            </a:r>
          </a:p>
          <a:p>
            <a:pPr>
              <a:spcBef>
                <a:spcPts val="0"/>
              </a:spcBef>
            </a:pPr>
            <a:r>
              <a:rPr lang="en-US" sz="2200" dirty="0" err="1">
                <a:latin typeface="Verdana" charset="0"/>
                <a:ea typeface="ＭＳ Ｐゴシック" charset="0"/>
              </a:rPr>
              <a:t>Adaptivity</a:t>
            </a:r>
            <a:endParaRPr lang="en-US" sz="2200" dirty="0">
              <a:latin typeface="Verdana" charset="0"/>
              <a:ea typeface="ＭＳ Ｐゴシック" charset="0"/>
            </a:endParaRPr>
          </a:p>
          <a:p>
            <a:pPr>
              <a:spcBef>
                <a:spcPts val="0"/>
              </a:spcBef>
            </a:pPr>
            <a:r>
              <a:rPr lang="en-US" sz="2200" dirty="0">
                <a:latin typeface="Verdana" charset="0"/>
                <a:ea typeface="ＭＳ Ｐゴシック" charset="0"/>
              </a:rPr>
              <a:t>Personalization</a:t>
            </a:r>
          </a:p>
          <a:p>
            <a:pPr>
              <a:spcBef>
                <a:spcPts val="0"/>
              </a:spcBef>
            </a:pPr>
            <a:r>
              <a:rPr lang="en-US" sz="2200" dirty="0">
                <a:latin typeface="Verdana" charset="0"/>
                <a:ea typeface="ＭＳ Ｐゴシック" charset="0"/>
              </a:rPr>
              <a:t>Semantic Analysis</a:t>
            </a:r>
          </a:p>
          <a:p>
            <a:pPr>
              <a:spcBef>
                <a:spcPts val="0"/>
              </a:spcBef>
            </a:pPr>
            <a:r>
              <a:rPr lang="en-US" sz="2200" dirty="0">
                <a:latin typeface="Verdana" charset="0"/>
                <a:ea typeface="ＭＳ Ｐゴシック" charset="0"/>
              </a:rPr>
              <a:t>College Readiness</a:t>
            </a:r>
          </a:p>
          <a:p>
            <a:pPr>
              <a:spcBef>
                <a:spcPts val="0"/>
              </a:spcBef>
            </a:pPr>
            <a:r>
              <a:rPr lang="en-US" sz="2200" dirty="0">
                <a:latin typeface="Verdana" charset="0"/>
                <a:ea typeface="ＭＳ Ｐゴシック" charset="0"/>
              </a:rPr>
              <a:t>Creativity</a:t>
            </a:r>
          </a:p>
        </p:txBody>
      </p:sp>
    </p:spTree>
    <p:extLst>
      <p:ext uri="{BB962C8B-B14F-4D97-AF65-F5344CB8AC3E}">
        <p14:creationId xmlns:p14="http://schemas.microsoft.com/office/powerpoint/2010/main" val="4266980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500"/>
                                        <p:tgtEl>
                                          <p:spTgt spid="5">
                                            <p:txEl>
                                              <p:pRg st="0" end="0"/>
                                            </p:txEl>
                                          </p:spTgt>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500"/>
                                        <p:tgtEl>
                                          <p:spTgt spid="5">
                                            <p:txEl>
                                              <p:pRg st="1" end="1"/>
                                            </p:txEl>
                                          </p:spTgt>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500"/>
                                        <p:tgtEl>
                                          <p:spTgt spid="5">
                                            <p:txEl>
                                              <p:pRg st="2" end="2"/>
                                            </p:txEl>
                                          </p:spTgt>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500"/>
                                        <p:tgtEl>
                                          <p:spTgt spid="5">
                                            <p:txEl>
                                              <p:pRg st="3" end="3"/>
                                            </p:txEl>
                                          </p:spTgt>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500"/>
                                        <p:tgtEl>
                                          <p:spTgt spid="5">
                                            <p:txEl>
                                              <p:pRg st="5" end="5"/>
                                            </p:txEl>
                                          </p:spTgt>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Effect transition="in" filter="fade">
                                      <p:cBhvr>
                                        <p:cTn id="75" dur="500"/>
                                        <p:tgtEl>
                                          <p:spTgt spid="5">
                                            <p:txEl>
                                              <p:pRg st="6" end="6"/>
                                            </p:txEl>
                                          </p:spTgt>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Effect transition="in" filter="fade">
                                      <p:cBhvr>
                                        <p:cTn id="79" dur="500"/>
                                        <p:tgtEl>
                                          <p:spTgt spid="5">
                                            <p:txEl>
                                              <p:pRg st="7" end="7"/>
                                            </p:txEl>
                                          </p:spTgt>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
                                            <p:txEl>
                                              <p:pRg st="9" end="9"/>
                                            </p:txEl>
                                          </p:spTgt>
                                        </p:tgtEl>
                                        <p:attrNameLst>
                                          <p:attrName>style.visibility</p:attrName>
                                        </p:attrNameLst>
                                      </p:cBhvr>
                                      <p:to>
                                        <p:strVal val="visible"/>
                                      </p:to>
                                    </p:set>
                                    <p:animEffect transition="in" filter="fade">
                                      <p:cBhvr>
                                        <p:cTn id="87" dur="500"/>
                                        <p:tgtEl>
                                          <p:spTgt spid="5">
                                            <p:txEl>
                                              <p:pRg st="9" end="9"/>
                                            </p:txEl>
                                          </p:spTgt>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
                                            <p:txEl>
                                              <p:pRg st="10" end="10"/>
                                            </p:txEl>
                                          </p:spTgt>
                                        </p:tgtEl>
                                        <p:attrNameLst>
                                          <p:attrName>style.visibility</p:attrName>
                                        </p:attrNameLst>
                                      </p:cBhvr>
                                      <p:to>
                                        <p:strVal val="visible"/>
                                      </p:to>
                                    </p:set>
                                    <p:animEffect transition="in" filter="fade">
                                      <p:cBhvr>
                                        <p:cTn id="9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(in the future)</a:t>
            </a:r>
            <a:br>
              <a:rPr lang="en-US" dirty="0" smtClean="0"/>
            </a:br>
            <a:r>
              <a:rPr lang="en-US" i="1" dirty="0" smtClean="0"/>
              <a:t>School of Thought: Simone’s Story</a:t>
            </a:r>
            <a:endParaRPr lang="en-US" i="1" dirty="0"/>
          </a:p>
        </p:txBody>
      </p:sp>
      <p:sp>
        <p:nvSpPr>
          <p:cNvPr id="4" name="TextBox 3"/>
          <p:cNvSpPr txBox="1"/>
          <p:nvPr/>
        </p:nvSpPr>
        <p:spPr>
          <a:xfrm>
            <a:off x="870517" y="1869229"/>
            <a:ext cx="7464215" cy="523220"/>
          </a:xfrm>
          <a:prstGeom prst="rect">
            <a:avLst/>
          </a:prstGeom>
          <a:noFill/>
        </p:spPr>
        <p:txBody>
          <a:bodyPr wrap="none" rtlCol="0">
            <a:spAutoFit/>
          </a:bodyPr>
          <a:lstStyle/>
          <a:p>
            <a:r>
              <a:rPr lang="en-US" dirty="0"/>
              <a:t>http://</a:t>
            </a:r>
            <a:r>
              <a:rPr lang="en-US" dirty="0" err="1"/>
              <a:t>youtu.be</a:t>
            </a:r>
            <a:r>
              <a:rPr lang="en-US" dirty="0"/>
              <a:t>/</a:t>
            </a:r>
            <a:r>
              <a:rPr lang="en-US" dirty="0" err="1"/>
              <a:t>yQRdIZR_LYY?list</a:t>
            </a:r>
            <a:r>
              <a:rPr lang="en-US" dirty="0"/>
              <a:t>=PLy6xIE2-SrEkoHwjXvIz0R7QLaUQXcaII -- 1:12 to 2:44</a:t>
            </a:r>
          </a:p>
          <a:p>
            <a:endParaRPr lang="en-US" dirty="0"/>
          </a:p>
        </p:txBody>
      </p:sp>
    </p:spTree>
    <p:extLst>
      <p:ext uri="{BB962C8B-B14F-4D97-AF65-F5344CB8AC3E}">
        <p14:creationId xmlns:p14="http://schemas.microsoft.com/office/powerpoint/2010/main" val="4673544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0" y="0"/>
            <a:ext cx="9144000" cy="6299200"/>
          </a:xfrm>
          <a:prstGeom prst="rect">
            <a:avLst/>
          </a:prstGeom>
          <a:solidFill>
            <a:schemeClr val="tx2"/>
          </a:solidFill>
          <a:ln>
            <a:noFill/>
          </a:ln>
        </p:spPr>
        <p:txBody>
          <a:bodyPr lIns="91425" tIns="45700" rIns="91425" bIns="45700" anchor="ctr" anchorCtr="0">
            <a:noAutofit/>
          </a:bodyPr>
          <a:lstStyle/>
          <a:p>
            <a:endParaRPr/>
          </a:p>
        </p:txBody>
      </p:sp>
      <p:sp>
        <p:nvSpPr>
          <p:cNvPr id="214" name="Shape 214"/>
          <p:cNvSpPr/>
          <p:nvPr/>
        </p:nvSpPr>
        <p:spPr>
          <a:xfrm>
            <a:off x="7643813" y="6489701"/>
            <a:ext cx="1323974" cy="204787"/>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215" name="Shape 215"/>
          <p:cNvSpPr txBox="1"/>
          <p:nvPr/>
        </p:nvSpPr>
        <p:spPr>
          <a:xfrm>
            <a:off x="395288" y="395287"/>
            <a:ext cx="8748712"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Meeting Your</a:t>
            </a:r>
            <a:r>
              <a:rPr lang="en-US" sz="3200" b="1" i="0" u="none" strike="noStrike" cap="none" dirty="0" smtClean="0">
                <a:solidFill>
                  <a:schemeClr val="lt1"/>
                </a:solidFill>
                <a:latin typeface="Verdana"/>
                <a:ea typeface="Verdana"/>
                <a:cs typeface="Verdana"/>
                <a:sym typeface="Verdana"/>
              </a:rPr>
              <a:t> Students in Their Space</a:t>
            </a:r>
            <a:endParaRPr lang="en-US" sz="3200" b="1" dirty="0">
              <a:solidFill>
                <a:schemeClr val="lt1"/>
              </a:solidFill>
              <a:latin typeface="Verdana"/>
              <a:ea typeface="Verdana"/>
              <a:cs typeface="Verdana"/>
              <a:sym typeface="Verdana"/>
            </a:endParaRPr>
          </a:p>
        </p:txBody>
      </p:sp>
      <p:sp>
        <p:nvSpPr>
          <p:cNvPr id="216" name="Shape 216"/>
          <p:cNvSpPr txBox="1"/>
          <p:nvPr/>
        </p:nvSpPr>
        <p:spPr>
          <a:xfrm>
            <a:off x="6264275" y="1973263"/>
            <a:ext cx="2879724" cy="4800600"/>
          </a:xfrm>
          <a:prstGeom prst="rect">
            <a:avLst/>
          </a:prstGeom>
          <a:noFill/>
          <a:ln>
            <a:noFill/>
          </a:ln>
        </p:spPr>
        <p:txBody>
          <a:bodyPr lIns="0" tIns="0" rIns="0" bIns="0" anchor="b" anchorCtr="0">
            <a:noAutofit/>
          </a:bodyPr>
          <a:lstStyle/>
          <a:p>
            <a:pPr marL="161925" marR="0" lvl="0" indent="-161925" algn="r" rtl="0">
              <a:spcBef>
                <a:spcPts val="0"/>
              </a:spcBef>
              <a:spcAft>
                <a:spcPts val="0"/>
              </a:spcAft>
              <a:buClr>
                <a:schemeClr val="dk1"/>
              </a:buClr>
              <a:buSzPct val="25000"/>
              <a:buFont typeface="Verdana"/>
              <a:buNone/>
            </a:pPr>
            <a:r>
              <a:rPr lang="en-US" sz="31500" dirty="0">
                <a:solidFill>
                  <a:schemeClr val="lt1"/>
                </a:solidFill>
                <a:latin typeface="Verdana"/>
                <a:ea typeface="Verdana"/>
                <a:cs typeface="Verdana"/>
                <a:sym typeface="Verdana"/>
              </a:rPr>
              <a:t>3</a:t>
            </a:r>
            <a:endParaRPr lang="en-US" sz="31500" b="0" i="0" u="none" strike="noStrike" cap="none" baseline="0" dirty="0">
              <a:solidFill>
                <a:schemeClr val="lt1"/>
              </a:solidFill>
              <a:latin typeface="Verdana"/>
              <a:ea typeface="Verdana"/>
              <a:cs typeface="Verdana"/>
              <a:sym typeface="Verdana"/>
            </a:endParaRPr>
          </a:p>
        </p:txBody>
      </p:sp>
      <p:sp>
        <p:nvSpPr>
          <p:cNvPr id="7" name="Shape 215"/>
          <p:cNvSpPr txBox="1"/>
          <p:nvPr/>
        </p:nvSpPr>
        <p:spPr>
          <a:xfrm>
            <a:off x="395288" y="1401763"/>
            <a:ext cx="6304255"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Divergent Lives vs. Convergent Schooling</a:t>
            </a:r>
            <a:endParaRPr lang="en-US" sz="3200" b="1" dirty="0">
              <a:solidFill>
                <a:schemeClr val="lt1"/>
              </a:solidFill>
              <a:latin typeface="Verdana"/>
              <a:ea typeface="Verdana"/>
              <a:cs typeface="Verdana"/>
              <a:sym typeface="Verdana"/>
            </a:endParaRPr>
          </a:p>
        </p:txBody>
      </p:sp>
      <p:sp>
        <p:nvSpPr>
          <p:cNvPr id="8" name="Rectangle 7"/>
          <p:cNvSpPr/>
          <p:nvPr/>
        </p:nvSpPr>
        <p:spPr bwMode="auto">
          <a:xfrm>
            <a:off x="0" y="6299200"/>
            <a:ext cx="9143999" cy="5588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18067831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81002" y="76202"/>
            <a:ext cx="8534399"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Agenda</a:t>
            </a:r>
          </a:p>
        </p:txBody>
      </p:sp>
      <p:sp>
        <p:nvSpPr>
          <p:cNvPr id="165" name="Shape 165"/>
          <p:cNvSpPr txBox="1">
            <a:spLocks noGrp="1"/>
          </p:cNvSpPr>
          <p:nvPr>
            <p:ph sz="half" idx="1"/>
          </p:nvPr>
        </p:nvSpPr>
        <p:spPr>
          <a:xfrm>
            <a:off x="609602" y="1066802"/>
            <a:ext cx="5157787" cy="5002463"/>
          </a:xfrm>
          <a:prstGeom prst="rect">
            <a:avLst/>
          </a:prstGeom>
          <a:noFill/>
          <a:ln>
            <a:noFill/>
          </a:ln>
        </p:spPr>
        <p:txBody>
          <a:bodyPr lIns="91425" tIns="45700" rIns="91425" bIns="45700" anchor="t" anchorCtr="0">
            <a:normAutofit/>
          </a:bodyPr>
          <a:lstStyle/>
          <a:p>
            <a:pPr marL="320040" marR="0" lvl="0" indent="-320040" algn="l" rtl="0">
              <a:spcBef>
                <a:spcPts val="0"/>
              </a:spcBef>
              <a:spcAft>
                <a:spcPts val="0"/>
              </a:spcAft>
              <a:buClr>
                <a:schemeClr val="dk1"/>
              </a:buClr>
              <a:buSzPct val="98958"/>
              <a:buFont typeface="Arial"/>
              <a:buChar char="•"/>
            </a:pPr>
            <a:r>
              <a:rPr lang="en-US" sz="3200" b="0" i="0" u="none" strike="noStrike" cap="none" baseline="0" dirty="0" smtClean="0">
                <a:solidFill>
                  <a:srgbClr val="9D1348"/>
                </a:solidFill>
                <a:latin typeface="Verdana"/>
                <a:ea typeface="Verdana"/>
                <a:cs typeface="Verdana"/>
                <a:sym typeface="Verdana"/>
              </a:rPr>
              <a:t>Learning to think </a:t>
            </a:r>
            <a:r>
              <a:rPr lang="en-US" sz="3200" dirty="0">
                <a:solidFill>
                  <a:srgbClr val="9D1348"/>
                </a:solidFill>
                <a:latin typeface="Verdana"/>
                <a:ea typeface="Verdana"/>
                <a:cs typeface="Verdana"/>
                <a:sym typeface="Verdana"/>
              </a:rPr>
              <a:t>d</a:t>
            </a:r>
            <a:r>
              <a:rPr lang="en-US" sz="3200" b="0" i="0" u="none" strike="noStrike" cap="none" baseline="0" dirty="0" smtClean="0">
                <a:solidFill>
                  <a:srgbClr val="9D1348"/>
                </a:solidFill>
                <a:latin typeface="Verdana"/>
                <a:ea typeface="Verdana"/>
                <a:cs typeface="Verdana"/>
                <a:sym typeface="Verdana"/>
              </a:rPr>
              <a:t>ifferently</a:t>
            </a:r>
          </a:p>
          <a:p>
            <a:pPr marL="320040" marR="0" lvl="0" indent="-320040" algn="l" rtl="0">
              <a:spcBef>
                <a:spcPts val="0"/>
              </a:spcBef>
              <a:spcAft>
                <a:spcPts val="0"/>
              </a:spcAft>
              <a:buClr>
                <a:schemeClr val="dk1"/>
              </a:buClr>
              <a:buSzPct val="98958"/>
              <a:buFont typeface="Arial"/>
              <a:buChar char="•"/>
            </a:pPr>
            <a:r>
              <a:rPr lang="en-US" sz="3200" dirty="0" smtClean="0">
                <a:solidFill>
                  <a:srgbClr val="9D1348"/>
                </a:solidFill>
                <a:latin typeface="Verdana"/>
                <a:ea typeface="Verdana"/>
                <a:cs typeface="Verdana"/>
                <a:sym typeface="Verdana"/>
              </a:rPr>
              <a:t>Thinking to learn </a:t>
            </a:r>
            <a:r>
              <a:rPr lang="en-US" sz="3200" dirty="0">
                <a:solidFill>
                  <a:srgbClr val="9D1348"/>
                </a:solidFill>
                <a:latin typeface="Verdana"/>
                <a:ea typeface="Verdana"/>
                <a:cs typeface="Verdana"/>
                <a:sym typeface="Verdana"/>
              </a:rPr>
              <a:t>d</a:t>
            </a:r>
            <a:r>
              <a:rPr lang="en-US" sz="3200" dirty="0" smtClean="0">
                <a:solidFill>
                  <a:srgbClr val="9D1348"/>
                </a:solidFill>
                <a:latin typeface="Verdana"/>
                <a:ea typeface="Verdana"/>
                <a:cs typeface="Verdana"/>
                <a:sym typeface="Verdana"/>
              </a:rPr>
              <a:t>ifferently: Education 3.0</a:t>
            </a:r>
          </a:p>
          <a:p>
            <a:pPr marL="320040" marR="0" lvl="0" indent="-320040" algn="l" rtl="0">
              <a:spcBef>
                <a:spcPts val="0"/>
              </a:spcBef>
              <a:spcAft>
                <a:spcPts val="0"/>
              </a:spcAft>
              <a:buClr>
                <a:schemeClr val="dk1"/>
              </a:buClr>
              <a:buSzPct val="98958"/>
              <a:buFont typeface="Arial"/>
              <a:buChar char="•"/>
            </a:pPr>
            <a:r>
              <a:rPr lang="en-US" sz="3200" b="0" i="0" u="none" strike="noStrike" cap="none" baseline="0" dirty="0" smtClean="0">
                <a:solidFill>
                  <a:srgbClr val="9D1348"/>
                </a:solidFill>
                <a:latin typeface="Verdana"/>
                <a:ea typeface="Verdana"/>
                <a:cs typeface="Verdana"/>
                <a:sym typeface="Verdana"/>
              </a:rPr>
              <a:t>Meeting your students in their space</a:t>
            </a:r>
          </a:p>
          <a:p>
            <a:pPr marL="320040" marR="0" lvl="0" indent="-320040" algn="l" rtl="0">
              <a:spcBef>
                <a:spcPts val="0"/>
              </a:spcBef>
              <a:spcAft>
                <a:spcPts val="0"/>
              </a:spcAft>
              <a:buClr>
                <a:schemeClr val="dk1"/>
              </a:buClr>
              <a:buSzPct val="98958"/>
              <a:buFont typeface="Arial"/>
              <a:buChar char="•"/>
            </a:pPr>
            <a:r>
              <a:rPr lang="en-US" sz="3200" dirty="0" smtClean="0">
                <a:solidFill>
                  <a:srgbClr val="9D1348"/>
                </a:solidFill>
                <a:latin typeface="Verdana"/>
                <a:ea typeface="Verdana"/>
                <a:cs typeface="Verdana"/>
                <a:sym typeface="Verdana"/>
              </a:rPr>
              <a:t>Challenging your students in their space</a:t>
            </a:r>
            <a:endParaRPr lang="en-US" sz="3200" b="0" i="0" u="none" strike="noStrike" cap="none" baseline="0" dirty="0">
              <a:solidFill>
                <a:srgbClr val="9D1348"/>
              </a:solidFill>
              <a:latin typeface="Verdana"/>
              <a:ea typeface="Verdana"/>
              <a:cs typeface="Verdana"/>
              <a:sym typeface="Verdana"/>
            </a:endParaRPr>
          </a:p>
          <a:p>
            <a:pPr marL="320040" marR="0" lvl="0" indent="-320040" algn="l" rtl="0">
              <a:spcBef>
                <a:spcPts val="0"/>
              </a:spcBef>
              <a:spcAft>
                <a:spcPts val="0"/>
              </a:spcAft>
              <a:buClr>
                <a:schemeClr val="dk1"/>
              </a:buClr>
              <a:buSzPct val="98958"/>
              <a:buFont typeface="Arial"/>
              <a:buChar char="•"/>
            </a:pPr>
            <a:endParaRPr lang="en-US" sz="3200" dirty="0">
              <a:solidFill>
                <a:srgbClr val="9D1348"/>
              </a:solidFill>
            </a:endParaRPr>
          </a:p>
        </p:txBody>
      </p:sp>
      <p:sp>
        <p:nvSpPr>
          <p:cNvPr id="166" name="Shape 166"/>
          <p:cNvSpPr/>
          <p:nvPr/>
        </p:nvSpPr>
        <p:spPr>
          <a:xfrm>
            <a:off x="5767389" y="1268413"/>
            <a:ext cx="2892425" cy="4162425"/>
          </a:xfrm>
          <a:prstGeom prst="rect">
            <a:avLst/>
          </a:prstGeom>
          <a:blipFill>
            <a:blip r:embed="rId3" cstate="email">
              <a:extLst>
                <a:ext uri="{28A0092B-C50C-407E-A947-70E740481C1C}">
                  <a14:useLocalDpi xmlns:a14="http://schemas.microsoft.com/office/drawing/2010/main"/>
                </a:ext>
              </a:extLst>
            </a:blip>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5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5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500"/>
                                        <p:tgtEl>
                                          <p:spTgt spid="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txBox="1"/>
          <p:nvPr/>
        </p:nvSpPr>
        <p:spPr>
          <a:xfrm>
            <a:off x="304800" y="1305704"/>
            <a:ext cx="3048000" cy="4343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2008 Oxford Survey of “Most Important Employee Skills”</a:t>
            </a:r>
          </a:p>
          <a:p>
            <a:endParaRPr lang="en-US" sz="2400" b="0" i="0" u="none" strike="noStrike" cap="none" baseline="0" dirty="0">
              <a:solidFill>
                <a:srgbClr val="9D1348"/>
              </a:solidFill>
              <a:latin typeface="Verdana"/>
              <a:ea typeface="Verdana"/>
              <a:cs typeface="Verdana"/>
              <a:sym typeface="Verdana"/>
            </a:endParaRPr>
          </a:p>
          <a:p>
            <a:pPr marL="342900" marR="0" lvl="0" indent="-342900" algn="l" rtl="0">
              <a:lnSpc>
                <a:spcPct val="90000"/>
              </a:lnSpc>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Employers said employees achieved 15% of these regularly</a:t>
            </a:r>
          </a:p>
        </p:txBody>
      </p:sp>
      <p:sp>
        <p:nvSpPr>
          <p:cNvPr id="188" name="Shape 188"/>
          <p:cNvSpPr/>
          <p:nvPr/>
        </p:nvSpPr>
        <p:spPr>
          <a:xfrm>
            <a:off x="3203577" y="1600200"/>
            <a:ext cx="5635625" cy="4572000"/>
          </a:xfrm>
          <a:prstGeom prst="rect">
            <a:avLst/>
          </a:prstGeom>
          <a:blipFill>
            <a:blip r:embed="rId3"/>
            <a:stretch>
              <a:fillRect/>
            </a:stretch>
          </a:blipFill>
        </p:spPr>
      </p:sp>
      <p:sp>
        <p:nvSpPr>
          <p:cNvPr id="2" name="Title 1"/>
          <p:cNvSpPr>
            <a:spLocks noGrp="1"/>
          </p:cNvSpPr>
          <p:nvPr>
            <p:ph type="title"/>
          </p:nvPr>
        </p:nvSpPr>
        <p:spPr>
          <a:xfrm>
            <a:off x="365125" y="488824"/>
            <a:ext cx="8229600" cy="900112"/>
          </a:xfrm>
        </p:spPr>
        <p:txBody>
          <a:bodyPr/>
          <a:lstStyle/>
          <a:p>
            <a:r>
              <a:rPr lang="en-US" sz="3200" b="0" dirty="0" smtClean="0"/>
              <a:t>Are Students Life-ready?</a:t>
            </a:r>
            <a:endParaRPr lang="en-US" sz="3200" b="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2" y="15877"/>
            <a:ext cx="8381999"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dirty="0" smtClean="0"/>
              <a:t>Schools could teach this…</a:t>
            </a:r>
            <a:endParaRPr lang="en-US" sz="4000" b="0" i="0" u="none" strike="noStrike" cap="none" baseline="0" dirty="0">
              <a:solidFill>
                <a:srgbClr val="205F9F"/>
              </a:solidFill>
              <a:latin typeface="Verdana"/>
              <a:ea typeface="Verdana"/>
              <a:cs typeface="Verdana"/>
              <a:sym typeface="Verdana"/>
            </a:endParaRPr>
          </a:p>
        </p:txBody>
      </p:sp>
      <p:sp>
        <p:nvSpPr>
          <p:cNvPr id="195" name="Shape 195"/>
          <p:cNvSpPr txBox="1">
            <a:spLocks noGrp="1"/>
          </p:cNvSpPr>
          <p:nvPr>
            <p:ph idx="1"/>
          </p:nvPr>
        </p:nvSpPr>
        <p:spPr>
          <a:xfrm>
            <a:off x="2359027" y="1925639"/>
            <a:ext cx="4425949" cy="3311524"/>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endParaRPr/>
          </a:p>
        </p:txBody>
      </p:sp>
      <p:sp>
        <p:nvSpPr>
          <p:cNvPr id="194" name="Shape 194"/>
          <p:cNvSpPr/>
          <p:nvPr/>
        </p:nvSpPr>
        <p:spPr>
          <a:xfrm>
            <a:off x="2359027" y="1925639"/>
            <a:ext cx="4425949" cy="3311525"/>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196" name="Shape 196"/>
          <p:cNvSpPr txBox="1"/>
          <p:nvPr/>
        </p:nvSpPr>
        <p:spPr>
          <a:xfrm>
            <a:off x="6858000" y="3787777"/>
            <a:ext cx="2286000" cy="2308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Arial"/>
                <a:ea typeface="Arial"/>
                <a:cs typeface="Arial"/>
                <a:sym typeface="Arial"/>
              </a:rPr>
              <a:t>Math, Reading, Writing, Language, Computers, Typing, Science, Etc.</a:t>
            </a:r>
          </a:p>
        </p:txBody>
      </p:sp>
      <p:sp>
        <p:nvSpPr>
          <p:cNvPr id="197" name="Shape 197"/>
          <p:cNvSpPr txBox="1"/>
          <p:nvPr/>
        </p:nvSpPr>
        <p:spPr>
          <a:xfrm>
            <a:off x="6858000" y="1219200"/>
            <a:ext cx="2286000" cy="193833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Arial"/>
                <a:ea typeface="Arial"/>
                <a:cs typeface="Arial"/>
                <a:sym typeface="Arial"/>
              </a:rPr>
              <a:t>Critical Thinking, Application, Review Cycles, Etc. </a:t>
            </a:r>
          </a:p>
        </p:txBody>
      </p:sp>
      <p:sp>
        <p:nvSpPr>
          <p:cNvPr id="198" name="Shape 198"/>
          <p:cNvSpPr txBox="1"/>
          <p:nvPr/>
        </p:nvSpPr>
        <p:spPr>
          <a:xfrm>
            <a:off x="76200" y="3711576"/>
            <a:ext cx="2286000" cy="2308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Arial"/>
                <a:ea typeface="Arial"/>
                <a:cs typeface="Arial"/>
                <a:sym typeface="Arial"/>
              </a:rPr>
              <a:t>Statistical Analysis, Probability, Satisfaction, Lateral Thinking, Etc.</a:t>
            </a:r>
          </a:p>
        </p:txBody>
      </p:sp>
      <p:sp>
        <p:nvSpPr>
          <p:cNvPr id="199" name="Shape 199"/>
          <p:cNvSpPr txBox="1"/>
          <p:nvPr/>
        </p:nvSpPr>
        <p:spPr>
          <a:xfrm>
            <a:off x="76200" y="1219200"/>
            <a:ext cx="2286000" cy="193833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baseline="0" dirty="0">
                <a:solidFill>
                  <a:schemeClr val="dk1"/>
                </a:solidFill>
                <a:latin typeface="Arial"/>
                <a:ea typeface="Arial"/>
                <a:cs typeface="Arial"/>
                <a:sym typeface="Arial"/>
              </a:rPr>
              <a:t>Creativity, Questioning, Music, Art, Physical Education, Etc. </a:t>
            </a:r>
          </a:p>
        </p:txBody>
      </p:sp>
      <p:sp>
        <p:nvSpPr>
          <p:cNvPr id="200" name="Shape 200"/>
          <p:cNvSpPr txBox="1"/>
          <p:nvPr/>
        </p:nvSpPr>
        <p:spPr>
          <a:xfrm>
            <a:off x="2743202" y="5282623"/>
            <a:ext cx="3581399" cy="5847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And if they did…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2000"/>
                                        <p:tgtEl>
                                          <p:spTgt spid="196"/>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2000"/>
                                        <p:tgtEl>
                                          <p:spTgt spid="19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99"/>
                                        </p:tgtEl>
                                        <p:attrNameLst>
                                          <p:attrName>style.visibility</p:attrName>
                                        </p:attrNameLst>
                                      </p:cBhvr>
                                      <p:to>
                                        <p:strVal val="visible"/>
                                      </p:to>
                                    </p:set>
                                    <p:animEffect transition="in" filter="fade">
                                      <p:cBhvr>
                                        <p:cTn id="18" dur="2000"/>
                                        <p:tgtEl>
                                          <p:spTgt spid="199"/>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2000"/>
                                        <p:tgtEl>
                                          <p:spTgt spid="1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1"/>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3203577" y="1600200"/>
            <a:ext cx="5635625" cy="4572000"/>
          </a:xfrm>
          <a:prstGeom prst="rect">
            <a:avLst/>
          </a:prstGeom>
          <a:blipFill>
            <a:blip r:embed="rId3"/>
            <a:stretch>
              <a:fillRect/>
            </a:stretch>
          </a:blipFill>
        </p:spPr>
      </p:sp>
      <p:sp>
        <p:nvSpPr>
          <p:cNvPr id="206" name="Shape 206"/>
          <p:cNvSpPr txBox="1"/>
          <p:nvPr/>
        </p:nvSpPr>
        <p:spPr>
          <a:xfrm>
            <a:off x="457202" y="15877"/>
            <a:ext cx="8381999"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baseline="0" dirty="0">
                <a:solidFill>
                  <a:srgbClr val="9D1348"/>
                </a:solidFill>
                <a:latin typeface="Verdana"/>
                <a:ea typeface="Verdana"/>
                <a:cs typeface="Verdana"/>
                <a:sym typeface="Verdana"/>
              </a:rPr>
              <a:t>…we could reach this</a:t>
            </a:r>
          </a:p>
        </p:txBody>
      </p:sp>
      <p:sp>
        <p:nvSpPr>
          <p:cNvPr id="207" name="Shape 207"/>
          <p:cNvSpPr/>
          <p:nvPr/>
        </p:nvSpPr>
        <p:spPr>
          <a:xfrm>
            <a:off x="381002" y="2819400"/>
            <a:ext cx="2971799" cy="1295400"/>
          </a:xfrm>
          <a:prstGeom prst="notchedRightArrow">
            <a:avLst>
              <a:gd name="adj1" fmla="val 50000"/>
              <a:gd name="adj2" fmla="val 50000"/>
            </a:avLst>
          </a:prstGeom>
          <a:gradFill>
            <a:gsLst>
              <a:gs pos="0">
                <a:srgbClr val="ACACFE"/>
              </a:gs>
              <a:gs pos="35000">
                <a:srgbClr val="C6C6FF"/>
              </a:gs>
              <a:gs pos="100000">
                <a:srgbClr val="EAEAFF"/>
              </a:gs>
            </a:gsLst>
            <a:lin ang="16200000" scaled="0"/>
          </a:gradFill>
          <a:ln w="9525" cap="flat">
            <a:solidFill>
              <a:srgbClr val="2F2F98"/>
            </a:solidFill>
            <a:prstDash val="solid"/>
            <a:round/>
            <a:headEnd type="none" w="med" len="med"/>
            <a:tailEnd type="none" w="med" len="med"/>
          </a:ln>
        </p:spPr>
        <p:txBody>
          <a:bodyPr lIns="91425" tIns="45700" rIns="91425" bIns="45700" anchor="t" anchorCtr="0">
            <a:noAutofit/>
          </a:bodyPr>
          <a:lstStyle/>
          <a:p>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0-#ppt_w/2"/>
                                          </p:val>
                                        </p:tav>
                                        <p:tav tm="100000">
                                          <p:val>
                                            <p:strVal val="#ppt_x"/>
                                          </p:val>
                                        </p:tav>
                                      </p:tavLst>
                                    </p:anim>
                                    <p:anim calcmode="lin" valueType="num">
                                      <p:cBhvr additive="base">
                                        <p:cTn id="8" dur="500" fill="hold"/>
                                        <p:tgtEl>
                                          <p:spTgt spid="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students learning and interacting outside of school?</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3276601"/>
            <a:ext cx="1828800" cy="129301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3886200"/>
            <a:ext cx="1437846" cy="14478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8202" y="4267200"/>
            <a:ext cx="1430375" cy="13970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3600" y="2120900"/>
            <a:ext cx="1524000" cy="152400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38400" y="2057401"/>
            <a:ext cx="1409700" cy="140970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447800"/>
            <a:ext cx="1314746" cy="18034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3962400"/>
            <a:ext cx="2209800" cy="670675"/>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0402" y="4343400"/>
            <a:ext cx="1741787" cy="2133600"/>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24650" y="4800600"/>
            <a:ext cx="1028700" cy="1371600"/>
          </a:xfrm>
          <a:prstGeom prst="rect">
            <a:avLst/>
          </a:prstGeom>
        </p:spPr>
      </p:pic>
      <p:pic>
        <p:nvPicPr>
          <p:cNvPr id="17" name="Picture 16"/>
          <p:cNvPicPr>
            <a:picLocks noChangeAspect="1"/>
          </p:cNvPicPr>
          <p:nvPr/>
        </p:nvPicPr>
        <p:blipFill>
          <a:blip r:embed="rId13"/>
          <a:stretch>
            <a:fillRect/>
          </a:stretch>
        </p:blipFill>
        <p:spPr>
          <a:xfrm>
            <a:off x="1143000" y="5410200"/>
            <a:ext cx="1765300" cy="889000"/>
          </a:xfrm>
          <a:prstGeom prst="rect">
            <a:avLst/>
          </a:prstGeom>
        </p:spPr>
      </p:pic>
    </p:spTree>
    <p:extLst>
      <p:ext uri="{BB962C8B-B14F-4D97-AF65-F5344CB8AC3E}">
        <p14:creationId xmlns:p14="http://schemas.microsoft.com/office/powerpoint/2010/main" val="919089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fmla="#ppt_w*sin(2.5*pi*$)">
                                          <p:val>
                                            <p:fltVal val="0"/>
                                          </p:val>
                                        </p:tav>
                                        <p:tav tm="100000">
                                          <p:val>
                                            <p:fltVal val="1"/>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fmla="#ppt_w*sin(2.5*pi*$)">
                                          <p:val>
                                            <p:fltVal val="0"/>
                                          </p:val>
                                        </p:tav>
                                        <p:tav tm="100000">
                                          <p:val>
                                            <p:fltVal val="1"/>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9"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fmla="#ppt_w*sin(2.5*pi*$)">
                                          <p:val>
                                            <p:fltVal val="0"/>
                                          </p:val>
                                        </p:tav>
                                        <p:tav tm="100000">
                                          <p:val>
                                            <p:fltVal val="1"/>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9"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fmla="#ppt_w*sin(2.5*pi*$)">
                                          <p:val>
                                            <p:fltVal val="0"/>
                                          </p:val>
                                        </p:tav>
                                        <p:tav tm="100000">
                                          <p:val>
                                            <p:fltVal val="1"/>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9"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fmla="#ppt_w*sin(2.5*pi*$)">
                                          <p:val>
                                            <p:fltVal val="0"/>
                                          </p:val>
                                        </p:tav>
                                        <p:tav tm="100000">
                                          <p:val>
                                            <p:fltVal val="1"/>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9" presetClass="entr" presetSubtype="1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fmla="#ppt_w*sin(2.5*pi*$)">
                                          <p:val>
                                            <p:fltVal val="0"/>
                                          </p:val>
                                        </p:tav>
                                        <p:tav tm="100000">
                                          <p:val>
                                            <p:fltVal val="1"/>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9"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fmla="#ppt_w*sin(2.5*pi*$)">
                                          <p:val>
                                            <p:fltVal val="0"/>
                                          </p:val>
                                        </p:tav>
                                        <p:tav tm="100000">
                                          <p:val>
                                            <p:fltVal val="1"/>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childTnLst>
                                </p:cTn>
                              </p:par>
                            </p:childTnLst>
                          </p:cTn>
                        </p:par>
                        <p:par>
                          <p:cTn id="39" fill="hold">
                            <p:stCondLst>
                              <p:cond delay="7000"/>
                            </p:stCondLst>
                            <p:childTnLst>
                              <p:par>
                                <p:cTn id="40" presetID="19" presetClass="entr" presetSubtype="1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fmla="#ppt_w*sin(2.5*pi*$)">
                                          <p:val>
                                            <p:fltVal val="0"/>
                                          </p:val>
                                        </p:tav>
                                        <p:tav tm="100000">
                                          <p:val>
                                            <p:fltVal val="1"/>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19"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fmla="#ppt_w*sin(2.5*pi*$)">
                                          <p:val>
                                            <p:fltVal val="0"/>
                                          </p:val>
                                        </p:tav>
                                        <p:tav tm="100000">
                                          <p:val>
                                            <p:fltVal val="1"/>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9000"/>
                            </p:stCondLst>
                            <p:childTnLst>
                              <p:par>
                                <p:cTn id="50" presetID="19" presetClass="entr" presetSubtype="1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fmla="#ppt_w*sin(2.5*pi*$)">
                                          <p:val>
                                            <p:fltVal val="0"/>
                                          </p:val>
                                        </p:tav>
                                        <p:tav tm="100000">
                                          <p:val>
                                            <p:fltVal val="1"/>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childTnLst>
                                </p:cTn>
                              </p:par>
                            </p:childTnLst>
                          </p:cTn>
                        </p:par>
                        <p:par>
                          <p:cTn id="54" fill="hold">
                            <p:stCondLst>
                              <p:cond delay="10000"/>
                            </p:stCondLst>
                            <p:childTnLst>
                              <p:par>
                                <p:cTn id="55" presetID="19" presetClass="entr" presetSubtype="1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fmla="#ppt_w*sin(2.5*pi*$)">
                                          <p:val>
                                            <p:fltVal val="0"/>
                                          </p:val>
                                        </p:tav>
                                        <p:tav tm="100000">
                                          <p:val>
                                            <p:fltVal val="1"/>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4650" y="4800600"/>
            <a:ext cx="1028700" cy="137160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14800" y="1447800"/>
            <a:ext cx="1314746" cy="1803400"/>
          </a:xfrm>
          <a:prstGeom prst="rect">
            <a:avLst/>
          </a:prstGeom>
        </p:spPr>
      </p:pic>
      <p:sp>
        <p:nvSpPr>
          <p:cNvPr id="2" name="Title 1"/>
          <p:cNvSpPr>
            <a:spLocks noGrp="1"/>
          </p:cNvSpPr>
          <p:nvPr>
            <p:ph type="title"/>
          </p:nvPr>
        </p:nvSpPr>
        <p:spPr/>
        <p:txBody>
          <a:bodyPr/>
          <a:lstStyle/>
          <a:p>
            <a:r>
              <a:rPr lang="en-US" dirty="0" smtClean="0"/>
              <a:t>How are students learning and interacting outside of school?</a:t>
            </a:r>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3276601"/>
            <a:ext cx="1828800" cy="129301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2600" y="3886200"/>
            <a:ext cx="1437846" cy="14478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202" y="4267200"/>
            <a:ext cx="1430375" cy="139700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43600" y="2120900"/>
            <a:ext cx="1524000" cy="1524000"/>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38400" y="2057401"/>
            <a:ext cx="1409700" cy="14097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96000" y="3962400"/>
            <a:ext cx="2209800" cy="670675"/>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00402" y="4343400"/>
            <a:ext cx="1741787" cy="2133600"/>
          </a:xfrm>
          <a:prstGeom prst="rect">
            <a:avLst/>
          </a:prstGeom>
        </p:spPr>
      </p:pic>
      <p:pic>
        <p:nvPicPr>
          <p:cNvPr id="18" name="Picture 17"/>
          <p:cNvPicPr>
            <a:picLocks noChangeAspect="1"/>
          </p:cNvPicPr>
          <p:nvPr/>
        </p:nvPicPr>
        <p:blipFill>
          <a:blip r:embed="rId13"/>
          <a:stretch>
            <a:fillRect/>
          </a:stretch>
        </p:blipFill>
        <p:spPr>
          <a:xfrm>
            <a:off x="1143000" y="5410200"/>
            <a:ext cx="1765300" cy="889000"/>
          </a:xfrm>
          <a:prstGeom prst="rect">
            <a:avLst/>
          </a:prstGeom>
        </p:spPr>
      </p:pic>
      <p:pic>
        <p:nvPicPr>
          <p:cNvPr id="16" name="Picture 7" descr="leadership-development-skills"/>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3577" y="1600200"/>
            <a:ext cx="563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101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7072E-6 4.92122E-6 L -0.05836 0.01112 " pathEditMode="relative" rAng="0" ptsTypes="AA">
                                      <p:cBhvr>
                                        <p:cTn id="6" dur="2000" fill="hold"/>
                                        <p:tgtEl>
                                          <p:spTgt spid="12"/>
                                        </p:tgtEl>
                                        <p:attrNameLst>
                                          <p:attrName>ppt_x</p:attrName>
                                          <p:attrName>ppt_y</p:attrName>
                                        </p:attrNameLst>
                                      </p:cBhvr>
                                      <p:rCtr x="-2918" y="556"/>
                                    </p:animMotion>
                                  </p:childTnLst>
                                </p:cTn>
                              </p:par>
                              <p:par>
                                <p:cTn id="7" presetID="0" presetClass="path" presetSubtype="0" accel="50000" decel="50000" fill="hold" nodeType="withEffect">
                                  <p:stCondLst>
                                    <p:cond delay="0"/>
                                  </p:stCondLst>
                                  <p:childTnLst>
                                    <p:animMotion origin="layout" path="M 6.00903E-7 -1.0658E-6 L -0.16881 0.06395 " pathEditMode="relative" rAng="0" ptsTypes="AA">
                                      <p:cBhvr>
                                        <p:cTn id="8" dur="2000" fill="hold"/>
                                        <p:tgtEl>
                                          <p:spTgt spid="11"/>
                                        </p:tgtEl>
                                        <p:attrNameLst>
                                          <p:attrName>ppt_x</p:attrName>
                                          <p:attrName>ppt_y</p:attrName>
                                        </p:attrNameLst>
                                      </p:cBhvr>
                                      <p:rCtr x="-8440" y="3197"/>
                                    </p:animMotion>
                                  </p:childTnLst>
                                </p:cTn>
                              </p:par>
                              <p:par>
                                <p:cTn id="9" presetID="0" presetClass="path" presetSubtype="0" accel="50000" decel="50000" fill="hold" nodeType="withEffect">
                                  <p:stCondLst>
                                    <p:cond delay="0"/>
                                  </p:stCondLst>
                                  <p:childTnLst>
                                    <p:animMotion origin="layout" path="M -4.16811E-8 -1.51066E-6 L -0.30531 0.00186 " pathEditMode="relative" rAng="0" ptsTypes="AA">
                                      <p:cBhvr>
                                        <p:cTn id="10" dur="2000" fill="hold"/>
                                        <p:tgtEl>
                                          <p:spTgt spid="13"/>
                                        </p:tgtEl>
                                        <p:attrNameLst>
                                          <p:attrName>ppt_x</p:attrName>
                                          <p:attrName>ppt_y</p:attrName>
                                        </p:attrNameLst>
                                      </p:cBhvr>
                                      <p:rCtr x="-15266" y="93"/>
                                    </p:animMotion>
                                  </p:childTnLst>
                                </p:cTn>
                              </p:par>
                              <p:par>
                                <p:cTn id="11" presetID="0" presetClass="path" presetSubtype="0" accel="50000" decel="50000" fill="hold" nodeType="withEffect">
                                  <p:stCondLst>
                                    <p:cond delay="0"/>
                                  </p:stCondLst>
                                  <p:childTnLst>
                                    <p:animMotion origin="layout" path="M 1.94859E-6 3.70714E-8 L -0.50018 0.05746 " pathEditMode="relative" rAng="0" ptsTypes="AA">
                                      <p:cBhvr>
                                        <p:cTn id="12" dur="2000" fill="hold"/>
                                        <p:tgtEl>
                                          <p:spTgt spid="10"/>
                                        </p:tgtEl>
                                        <p:attrNameLst>
                                          <p:attrName>ppt_x</p:attrName>
                                          <p:attrName>ppt_y</p:attrName>
                                        </p:attrNameLst>
                                      </p:cBhvr>
                                      <p:rCtr x="-25009" y="2873"/>
                                    </p:animMotion>
                                  </p:childTnLst>
                                </p:cTn>
                              </p:par>
                              <p:par>
                                <p:cTn id="13" presetID="0" presetClass="path" presetSubtype="0" accel="50000" decel="50000" fill="hold" nodeType="withEffect">
                                  <p:stCondLst>
                                    <p:cond delay="0"/>
                                  </p:stCondLst>
                                  <p:childTnLst>
                                    <p:animMotion origin="layout" path="M -3.53248E-6 -1.11214E-6 L -0.50434 -0.07113 " pathEditMode="relative" rAng="0" ptsTypes="AA">
                                      <p:cBhvr>
                                        <p:cTn id="14" dur="2000" fill="hold"/>
                                        <p:tgtEl>
                                          <p:spTgt spid="14"/>
                                        </p:tgtEl>
                                        <p:attrNameLst>
                                          <p:attrName>ppt_x</p:attrName>
                                          <p:attrName>ppt_y</p:attrName>
                                        </p:attrNameLst>
                                      </p:cBhvr>
                                      <p:rCtr x="-25217" y="-3568"/>
                                    </p:animMotion>
                                  </p:childTnLst>
                                </p:cTn>
                              </p:par>
                              <p:par>
                                <p:cTn id="15" presetID="0" presetClass="path" presetSubtype="0" accel="50000" decel="50000" fill="hold" nodeType="withEffect">
                                  <p:stCondLst>
                                    <p:cond delay="0"/>
                                  </p:stCondLst>
                                  <p:childTnLst>
                                    <p:animMotion origin="layout" path="M -2.03543E-6 4.86562E-6 L -0.23654 -0.07971 " pathEditMode="relative" rAng="0" ptsTypes="AA">
                                      <p:cBhvr>
                                        <p:cTn id="16" dur="2000" fill="hold"/>
                                        <p:tgtEl>
                                          <p:spTgt spid="9"/>
                                        </p:tgtEl>
                                        <p:attrNameLst>
                                          <p:attrName>ppt_x</p:attrName>
                                          <p:attrName>ppt_y</p:attrName>
                                        </p:attrNameLst>
                                      </p:cBhvr>
                                      <p:rCtr x="-11827" y="-3985"/>
                                    </p:animMotion>
                                  </p:childTnLst>
                                </p:cTn>
                              </p:par>
                              <p:par>
                                <p:cTn id="17" presetID="0" presetClass="path" presetSubtype="0" accel="50000" decel="50000" fill="hold" nodeType="withEffect">
                                  <p:stCondLst>
                                    <p:cond delay="0"/>
                                  </p:stCondLst>
                                  <p:childTnLst>
                                    <p:animMotion origin="layout" path="M -3.50469E-6 -1.85357E-8 L -0.1035 0.01112 " pathEditMode="relative" rAng="0" ptsTypes="AA">
                                      <p:cBhvr>
                                        <p:cTn id="18" dur="2000" fill="hold"/>
                                        <p:tgtEl>
                                          <p:spTgt spid="15"/>
                                        </p:tgtEl>
                                        <p:attrNameLst>
                                          <p:attrName>ppt_x</p:attrName>
                                          <p:attrName>ppt_y</p:attrName>
                                        </p:attrNameLst>
                                      </p:cBhvr>
                                      <p:rCtr x="-5175" y="556"/>
                                    </p:animMotion>
                                  </p:childTnLst>
                                </p:cTn>
                              </p:par>
                              <p:par>
                                <p:cTn id="19" presetID="0" presetClass="path" presetSubtype="0" accel="50000" decel="50000" fill="hold" nodeType="withEffect">
                                  <p:stCondLst>
                                    <p:cond delay="0"/>
                                  </p:stCondLst>
                                  <p:childTnLst>
                                    <p:animMotion origin="layout" path="M -4.44599E-7 -5.06951E-6 L -0.10837 -0.0445 " pathEditMode="relative" ptsTypes="AA">
                                      <p:cBhvr>
                                        <p:cTn id="20" dur="2000" fill="hold"/>
                                        <p:tgtEl>
                                          <p:spTgt spid="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63286E-6 4.64319E-6 L -0.26676 -0.01113 " pathEditMode="relative" ptsTypes="AA">
                                      <p:cBhvr>
                                        <p:cTn id="22" dur="2000" fill="hold"/>
                                        <p:tgtEl>
                                          <p:spTgt spid="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64641E-6 -1.42725E-6 L -0.50017 -0.05561 " pathEditMode="relative" rAng="0" ptsTypes="AA">
                                      <p:cBhvr>
                                        <p:cTn id="24" dur="2000" fill="hold"/>
                                        <p:tgtEl>
                                          <p:spTgt spid="17"/>
                                        </p:tgtEl>
                                        <p:attrNameLst>
                                          <p:attrName>ppt_x</p:attrName>
                                          <p:attrName>ppt_y</p:attrName>
                                        </p:attrNameLst>
                                      </p:cBhvr>
                                      <p:rCtr x="-25009" y="-2780"/>
                                    </p:animMotion>
                                  </p:childTnLst>
                                </p:cTn>
                              </p:par>
                              <p:par>
                                <p:cTn id="25" presetID="0" presetClass="path" presetSubtype="0" accel="50000" decel="50000" fill="hold" nodeType="withEffect">
                                  <p:stCondLst>
                                    <p:cond delay="0"/>
                                  </p:stCondLst>
                                  <p:childTnLst>
                                    <p:animMotion origin="layout" path="M 1.66725E-7 7.84059E-6 L -0.08336 -0.01111 " pathEditMode="relative" ptsTypes="AA">
                                      <p:cBhvr>
                                        <p:cTn id="26" dur="2000" fill="hold"/>
                                        <p:tgtEl>
                                          <p:spTgt spid="18"/>
                                        </p:tgtEl>
                                        <p:attrNameLst>
                                          <p:attrName>ppt_x</p:attrName>
                                          <p:attrName>ppt_y</p:attrName>
                                        </p:attrNameLst>
                                      </p:cBhvr>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4650" y="4800600"/>
            <a:ext cx="1028700" cy="1371600"/>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4800" y="1447800"/>
            <a:ext cx="1314746" cy="18034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0" y="3276601"/>
            <a:ext cx="1828800" cy="12930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600" y="3886200"/>
            <a:ext cx="1437846" cy="144780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8202" y="4267200"/>
            <a:ext cx="1430375" cy="1397000"/>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3600" y="2120900"/>
            <a:ext cx="1524000" cy="1524000"/>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38400" y="2057401"/>
            <a:ext cx="1409700" cy="14097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3962400"/>
            <a:ext cx="2209800" cy="670675"/>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0402" y="4343400"/>
            <a:ext cx="1741787" cy="2133600"/>
          </a:xfrm>
          <a:prstGeom prst="rect">
            <a:avLst/>
          </a:prstGeom>
        </p:spPr>
      </p:pic>
      <p:pic>
        <p:nvPicPr>
          <p:cNvPr id="18" name="Picture 17"/>
          <p:cNvPicPr>
            <a:picLocks noChangeAspect="1"/>
          </p:cNvPicPr>
          <p:nvPr/>
        </p:nvPicPr>
        <p:blipFill>
          <a:blip r:embed="rId12"/>
          <a:stretch>
            <a:fillRect/>
          </a:stretch>
        </p:blipFill>
        <p:spPr>
          <a:xfrm>
            <a:off x="1143000" y="5410200"/>
            <a:ext cx="1765300" cy="889000"/>
          </a:xfrm>
          <a:prstGeom prst="rect">
            <a:avLst/>
          </a:prstGeom>
        </p:spPr>
      </p:pic>
      <p:pic>
        <p:nvPicPr>
          <p:cNvPr id="16" name="Picture 7" descr="leadership-development-skills"/>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3577" y="1600200"/>
            <a:ext cx="5635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txBox="1">
            <a:spLocks/>
          </p:cNvSpPr>
          <p:nvPr/>
        </p:nvSpPr>
        <p:spPr>
          <a:xfrm>
            <a:off x="4872791" y="381002"/>
            <a:ext cx="3859463" cy="1066799"/>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1pPr>
            <a:lvl2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r>
              <a:rPr lang="en-US" dirty="0" smtClean="0">
                <a:solidFill>
                  <a:srgbClr val="9D1348"/>
                </a:solidFill>
              </a:rPr>
              <a:t>We want them on this side</a:t>
            </a:r>
            <a:endParaRPr lang="en-US" dirty="0">
              <a:solidFill>
                <a:srgbClr val="9D1348"/>
              </a:solidFill>
            </a:endParaRPr>
          </a:p>
        </p:txBody>
      </p:sp>
      <p:sp>
        <p:nvSpPr>
          <p:cNvPr id="3" name="TextBox 2"/>
          <p:cNvSpPr txBox="1"/>
          <p:nvPr/>
        </p:nvSpPr>
        <p:spPr>
          <a:xfrm>
            <a:off x="4184050" y="1310106"/>
            <a:ext cx="677108" cy="4862095"/>
          </a:xfrm>
          <a:prstGeom prst="rect">
            <a:avLst/>
          </a:prstGeom>
        </p:spPr>
        <p:style>
          <a:lnRef idx="1">
            <a:schemeClr val="accent4"/>
          </a:lnRef>
          <a:fillRef idx="3">
            <a:schemeClr val="accent4"/>
          </a:fillRef>
          <a:effectRef idx="2">
            <a:schemeClr val="accent4"/>
          </a:effectRef>
          <a:fontRef idx="minor">
            <a:schemeClr val="lt1"/>
          </a:fontRef>
        </p:style>
        <p:txBody>
          <a:bodyPr vert="vert" wrap="square" rtlCol="0">
            <a:spAutoFit/>
          </a:bodyPr>
          <a:lstStyle/>
          <a:p>
            <a:pPr algn="ctr"/>
            <a:r>
              <a:rPr lang="en-US" sz="3200" dirty="0" smtClean="0"/>
              <a:t>Traditional Schooling</a:t>
            </a:r>
            <a:endParaRPr lang="en-US" sz="3200" dirty="0"/>
          </a:p>
        </p:txBody>
      </p:sp>
      <p:sp>
        <p:nvSpPr>
          <p:cNvPr id="20" name="Title 1"/>
          <p:cNvSpPr txBox="1">
            <a:spLocks/>
          </p:cNvSpPr>
          <p:nvPr/>
        </p:nvSpPr>
        <p:spPr>
          <a:xfrm>
            <a:off x="324588" y="386354"/>
            <a:ext cx="3859463" cy="1066799"/>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1pPr>
            <a:lvl2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r>
              <a:rPr lang="en-US" dirty="0" smtClean="0">
                <a:solidFill>
                  <a:srgbClr val="9D1348"/>
                </a:solidFill>
              </a:rPr>
              <a:t>We have them on this side</a:t>
            </a:r>
            <a:endParaRPr lang="en-US" dirty="0">
              <a:solidFill>
                <a:srgbClr val="9D1348"/>
              </a:solidFill>
            </a:endParaRPr>
          </a:p>
        </p:txBody>
      </p:sp>
    </p:spTree>
    <p:extLst>
      <p:ext uri="{BB962C8B-B14F-4D97-AF65-F5344CB8AC3E}">
        <p14:creationId xmlns:p14="http://schemas.microsoft.com/office/powerpoint/2010/main" val="3558961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7072E-6 4.92122E-6 L -0.05836 0.01112 " pathEditMode="relative" rAng="0" ptsTypes="AA">
                                      <p:cBhvr>
                                        <p:cTn id="6" dur="2000" fill="hold"/>
                                        <p:tgtEl>
                                          <p:spTgt spid="12"/>
                                        </p:tgtEl>
                                        <p:attrNameLst>
                                          <p:attrName>ppt_x</p:attrName>
                                          <p:attrName>ppt_y</p:attrName>
                                        </p:attrNameLst>
                                      </p:cBhvr>
                                      <p:rCtr x="-2918" y="556"/>
                                    </p:animMotion>
                                  </p:childTnLst>
                                </p:cTn>
                              </p:par>
                              <p:par>
                                <p:cTn id="7" presetID="0" presetClass="path" presetSubtype="0" accel="50000" decel="50000" fill="hold" nodeType="withEffect">
                                  <p:stCondLst>
                                    <p:cond delay="0"/>
                                  </p:stCondLst>
                                  <p:childTnLst>
                                    <p:animMotion origin="layout" path="M 6.00903E-7 -1.0658E-6 L -0.16881 0.06395 " pathEditMode="relative" rAng="0" ptsTypes="AA">
                                      <p:cBhvr>
                                        <p:cTn id="8" dur="2000" fill="hold"/>
                                        <p:tgtEl>
                                          <p:spTgt spid="11"/>
                                        </p:tgtEl>
                                        <p:attrNameLst>
                                          <p:attrName>ppt_x</p:attrName>
                                          <p:attrName>ppt_y</p:attrName>
                                        </p:attrNameLst>
                                      </p:cBhvr>
                                      <p:rCtr x="-8440" y="3197"/>
                                    </p:animMotion>
                                  </p:childTnLst>
                                </p:cTn>
                              </p:par>
                              <p:par>
                                <p:cTn id="9" presetID="0" presetClass="path" presetSubtype="0" accel="50000" decel="50000" fill="hold" nodeType="withEffect">
                                  <p:stCondLst>
                                    <p:cond delay="0"/>
                                  </p:stCondLst>
                                  <p:childTnLst>
                                    <p:animMotion origin="layout" path="M -4.16811E-8 -1.51066E-6 L -0.30531 0.00186 " pathEditMode="relative" rAng="0" ptsTypes="AA">
                                      <p:cBhvr>
                                        <p:cTn id="10" dur="2000" fill="hold"/>
                                        <p:tgtEl>
                                          <p:spTgt spid="13"/>
                                        </p:tgtEl>
                                        <p:attrNameLst>
                                          <p:attrName>ppt_x</p:attrName>
                                          <p:attrName>ppt_y</p:attrName>
                                        </p:attrNameLst>
                                      </p:cBhvr>
                                      <p:rCtr x="-15266" y="93"/>
                                    </p:animMotion>
                                  </p:childTnLst>
                                </p:cTn>
                              </p:par>
                              <p:par>
                                <p:cTn id="11" presetID="0" presetClass="path" presetSubtype="0" accel="50000" decel="50000" fill="hold" nodeType="withEffect">
                                  <p:stCondLst>
                                    <p:cond delay="0"/>
                                  </p:stCondLst>
                                  <p:childTnLst>
                                    <p:animMotion origin="layout" path="M 1.94859E-6 3.70714E-8 L -0.50018 0.05746 " pathEditMode="relative" rAng="0" ptsTypes="AA">
                                      <p:cBhvr>
                                        <p:cTn id="12" dur="2000" fill="hold"/>
                                        <p:tgtEl>
                                          <p:spTgt spid="10"/>
                                        </p:tgtEl>
                                        <p:attrNameLst>
                                          <p:attrName>ppt_x</p:attrName>
                                          <p:attrName>ppt_y</p:attrName>
                                        </p:attrNameLst>
                                      </p:cBhvr>
                                      <p:rCtr x="-25009" y="2873"/>
                                    </p:animMotion>
                                  </p:childTnLst>
                                </p:cTn>
                              </p:par>
                              <p:par>
                                <p:cTn id="13" presetID="0" presetClass="path" presetSubtype="0" accel="50000" decel="50000" fill="hold" nodeType="withEffect">
                                  <p:stCondLst>
                                    <p:cond delay="0"/>
                                  </p:stCondLst>
                                  <p:childTnLst>
                                    <p:animMotion origin="layout" path="M -3.53248E-6 -1.11214E-6 L -0.50434 -0.07113 " pathEditMode="relative" rAng="0" ptsTypes="AA">
                                      <p:cBhvr>
                                        <p:cTn id="14" dur="2000" fill="hold"/>
                                        <p:tgtEl>
                                          <p:spTgt spid="14"/>
                                        </p:tgtEl>
                                        <p:attrNameLst>
                                          <p:attrName>ppt_x</p:attrName>
                                          <p:attrName>ppt_y</p:attrName>
                                        </p:attrNameLst>
                                      </p:cBhvr>
                                      <p:rCtr x="-25217" y="-3568"/>
                                    </p:animMotion>
                                  </p:childTnLst>
                                </p:cTn>
                              </p:par>
                              <p:par>
                                <p:cTn id="15" presetID="0" presetClass="path" presetSubtype="0" accel="50000" decel="50000" fill="hold" nodeType="withEffect">
                                  <p:stCondLst>
                                    <p:cond delay="0"/>
                                  </p:stCondLst>
                                  <p:childTnLst>
                                    <p:animMotion origin="layout" path="M -2.03543E-6 4.86562E-6 L -0.23654 -0.07971 " pathEditMode="relative" rAng="0" ptsTypes="AA">
                                      <p:cBhvr>
                                        <p:cTn id="16" dur="2000" fill="hold"/>
                                        <p:tgtEl>
                                          <p:spTgt spid="9"/>
                                        </p:tgtEl>
                                        <p:attrNameLst>
                                          <p:attrName>ppt_x</p:attrName>
                                          <p:attrName>ppt_y</p:attrName>
                                        </p:attrNameLst>
                                      </p:cBhvr>
                                      <p:rCtr x="-11827" y="-3985"/>
                                    </p:animMotion>
                                  </p:childTnLst>
                                </p:cTn>
                              </p:par>
                              <p:par>
                                <p:cTn id="17" presetID="0" presetClass="path" presetSubtype="0" accel="50000" decel="50000" fill="hold" nodeType="withEffect">
                                  <p:stCondLst>
                                    <p:cond delay="0"/>
                                  </p:stCondLst>
                                  <p:childTnLst>
                                    <p:animMotion origin="layout" path="M -3.50469E-6 -1.85357E-8 L -0.1035 0.01112 " pathEditMode="relative" rAng="0" ptsTypes="AA">
                                      <p:cBhvr>
                                        <p:cTn id="18" dur="2000" fill="hold"/>
                                        <p:tgtEl>
                                          <p:spTgt spid="15"/>
                                        </p:tgtEl>
                                        <p:attrNameLst>
                                          <p:attrName>ppt_x</p:attrName>
                                          <p:attrName>ppt_y</p:attrName>
                                        </p:attrNameLst>
                                      </p:cBhvr>
                                      <p:rCtr x="-5175" y="556"/>
                                    </p:animMotion>
                                  </p:childTnLst>
                                </p:cTn>
                              </p:par>
                              <p:par>
                                <p:cTn id="19" presetID="0" presetClass="path" presetSubtype="0" accel="50000" decel="50000" fill="hold" nodeType="withEffect">
                                  <p:stCondLst>
                                    <p:cond delay="0"/>
                                  </p:stCondLst>
                                  <p:childTnLst>
                                    <p:animMotion origin="layout" path="M -4.44599E-7 -5.06951E-6 L -0.10837 -0.0445 " pathEditMode="relative" ptsTypes="AA">
                                      <p:cBhvr>
                                        <p:cTn id="20" dur="2000" fill="hold"/>
                                        <p:tgtEl>
                                          <p:spTgt spid="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63286E-6 4.64319E-6 L -0.26676 -0.01113 " pathEditMode="relative" ptsTypes="AA">
                                      <p:cBhvr>
                                        <p:cTn id="22" dur="2000" fill="hold"/>
                                        <p:tgtEl>
                                          <p:spTgt spid="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64641E-6 -1.42725E-6 L -0.50017 -0.05561 " pathEditMode="relative" rAng="0" ptsTypes="AA">
                                      <p:cBhvr>
                                        <p:cTn id="24" dur="2000" fill="hold"/>
                                        <p:tgtEl>
                                          <p:spTgt spid="17"/>
                                        </p:tgtEl>
                                        <p:attrNameLst>
                                          <p:attrName>ppt_x</p:attrName>
                                          <p:attrName>ppt_y</p:attrName>
                                        </p:attrNameLst>
                                      </p:cBhvr>
                                      <p:rCtr x="-25009" y="-2780"/>
                                    </p:animMotion>
                                  </p:childTnLst>
                                </p:cTn>
                              </p:par>
                              <p:par>
                                <p:cTn id="25" presetID="0" presetClass="path" presetSubtype="0" accel="50000" decel="50000" fill="hold" nodeType="withEffect">
                                  <p:stCondLst>
                                    <p:cond delay="0"/>
                                  </p:stCondLst>
                                  <p:childTnLst>
                                    <p:animMotion origin="layout" path="M 1.66725E-7 7.84059E-6 L -0.08336 -0.01111 " pathEditMode="relative" ptsTypes="AA">
                                      <p:cBhvr>
                                        <p:cTn id="26" dur="2000" fill="hold"/>
                                        <p:tgtEl>
                                          <p:spTgt spid="18"/>
                                        </p:tgtEl>
                                        <p:attrNameLst>
                                          <p:attrName>ppt_x</p:attrName>
                                          <p:attrName>ppt_y</p:attrName>
                                        </p:attrNameLst>
                                      </p:cBhvr>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800" decel="100000"/>
                                        <p:tgtEl>
                                          <p:spTgt spid="3"/>
                                        </p:tgtEl>
                                      </p:cBhvr>
                                    </p:animEffect>
                                    <p:anim calcmode="lin" valueType="num">
                                      <p:cBhvr>
                                        <p:cTn id="36" dur="800" decel="100000" fill="hold"/>
                                        <p:tgtEl>
                                          <p:spTgt spid="3"/>
                                        </p:tgtEl>
                                        <p:attrNameLst>
                                          <p:attrName>style.rotation</p:attrName>
                                        </p:attrNameLst>
                                      </p:cBhvr>
                                      <p:tavLst>
                                        <p:tav tm="0">
                                          <p:val>
                                            <p:fltVal val="-90"/>
                                          </p:val>
                                        </p:tav>
                                        <p:tav tm="100000">
                                          <p:val>
                                            <p:fltVal val="0"/>
                                          </p:val>
                                        </p:tav>
                                      </p:tavLst>
                                    </p:anim>
                                    <p:anim calcmode="lin" valueType="num">
                                      <p:cBhvr>
                                        <p:cTn id="37" dur="800" decel="100000" fill="hold"/>
                                        <p:tgtEl>
                                          <p:spTgt spid="3"/>
                                        </p:tgtEl>
                                        <p:attrNameLst>
                                          <p:attrName>ppt_x</p:attrName>
                                        </p:attrNameLst>
                                      </p:cBhvr>
                                      <p:tavLst>
                                        <p:tav tm="0">
                                          <p:val>
                                            <p:strVal val="#ppt_x+0.4"/>
                                          </p:val>
                                        </p:tav>
                                        <p:tav tm="100000">
                                          <p:val>
                                            <p:strVal val="#ppt_x-0.05"/>
                                          </p:val>
                                        </p:tav>
                                      </p:tavLst>
                                    </p:anim>
                                    <p:anim calcmode="lin" valueType="num">
                                      <p:cBhvr>
                                        <p:cTn id="38" dur="800" decel="100000" fill="hold"/>
                                        <p:tgtEl>
                                          <p:spTgt spid="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0" y="0"/>
            <a:ext cx="9144000" cy="6363700"/>
          </a:xfrm>
          <a:prstGeom prst="rect">
            <a:avLst/>
          </a:prstGeom>
          <a:solidFill>
            <a:schemeClr val="tx2"/>
          </a:solidFill>
          <a:ln>
            <a:noFill/>
          </a:ln>
        </p:spPr>
        <p:txBody>
          <a:bodyPr lIns="91425" tIns="45700" rIns="91425" bIns="45700" anchor="ctr" anchorCtr="0">
            <a:noAutofit/>
          </a:bodyPr>
          <a:lstStyle/>
          <a:p>
            <a:endParaRPr/>
          </a:p>
        </p:txBody>
      </p:sp>
      <p:sp>
        <p:nvSpPr>
          <p:cNvPr id="214" name="Shape 214"/>
          <p:cNvSpPr/>
          <p:nvPr/>
        </p:nvSpPr>
        <p:spPr>
          <a:xfrm>
            <a:off x="7643813" y="6489701"/>
            <a:ext cx="1323974" cy="204787"/>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215" name="Shape 215"/>
          <p:cNvSpPr txBox="1"/>
          <p:nvPr/>
        </p:nvSpPr>
        <p:spPr>
          <a:xfrm>
            <a:off x="395289" y="395287"/>
            <a:ext cx="9109075"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Social media and social learning have cracked</a:t>
            </a:r>
            <a:r>
              <a:rPr lang="en-US" sz="3200" b="1" i="0" u="none" strike="noStrike" cap="none" dirty="0" smtClean="0">
                <a:solidFill>
                  <a:schemeClr val="lt1"/>
                </a:solidFill>
                <a:latin typeface="Verdana"/>
                <a:ea typeface="Verdana"/>
                <a:cs typeface="Verdana"/>
                <a:sym typeface="Verdana"/>
              </a:rPr>
              <a:t> the shell of just about every facet of our lives…</a:t>
            </a:r>
            <a:endParaRPr lang="en-US" sz="3200" b="1" i="0" u="none" strike="noStrike" cap="none" baseline="0" dirty="0">
              <a:solidFill>
                <a:schemeClr val="lt1"/>
              </a:solidFill>
              <a:latin typeface="Verdana"/>
              <a:ea typeface="Verdana"/>
              <a:cs typeface="Verdana"/>
              <a:sym typeface="Verdana"/>
            </a:endParaRPr>
          </a:p>
        </p:txBody>
      </p:sp>
      <p:sp>
        <p:nvSpPr>
          <p:cNvPr id="216" name="Shape 216"/>
          <p:cNvSpPr txBox="1"/>
          <p:nvPr/>
        </p:nvSpPr>
        <p:spPr>
          <a:xfrm>
            <a:off x="6264275" y="1973263"/>
            <a:ext cx="2879724" cy="4800600"/>
          </a:xfrm>
          <a:prstGeom prst="rect">
            <a:avLst/>
          </a:prstGeom>
          <a:noFill/>
          <a:ln>
            <a:noFill/>
          </a:ln>
        </p:spPr>
        <p:txBody>
          <a:bodyPr lIns="0" tIns="0" rIns="0" bIns="0" anchor="b" anchorCtr="0">
            <a:noAutofit/>
          </a:bodyPr>
          <a:lstStyle/>
          <a:p>
            <a:pPr marL="161925" marR="0" lvl="0" indent="-161925" algn="r" rtl="0">
              <a:spcBef>
                <a:spcPts val="0"/>
              </a:spcBef>
              <a:spcAft>
                <a:spcPts val="0"/>
              </a:spcAft>
              <a:buClr>
                <a:schemeClr val="dk1"/>
              </a:buClr>
              <a:buSzPct val="25000"/>
              <a:buFont typeface="Verdana"/>
              <a:buNone/>
            </a:pPr>
            <a:endParaRPr lang="en-US" sz="31500" b="0" i="0" u="none" strike="noStrike" cap="none" baseline="0" dirty="0">
              <a:solidFill>
                <a:schemeClr val="lt1"/>
              </a:solidFill>
              <a:latin typeface="Verdana"/>
              <a:ea typeface="Verdana"/>
              <a:cs typeface="Verdana"/>
              <a:sym typeface="Verdana"/>
            </a:endParaRPr>
          </a:p>
        </p:txBody>
      </p:sp>
      <p:sp>
        <p:nvSpPr>
          <p:cNvPr id="7" name="Shape 215"/>
          <p:cNvSpPr txBox="1"/>
          <p:nvPr/>
        </p:nvSpPr>
        <p:spPr>
          <a:xfrm>
            <a:off x="395289" y="2426569"/>
            <a:ext cx="9109075"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…except schooling.</a:t>
            </a:r>
            <a:endParaRPr lang="en-US" sz="3200" b="1" i="0" u="none" strike="noStrike" cap="none" baseline="0" dirty="0">
              <a:solidFill>
                <a:schemeClr val="lt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From Perry Mason…</a:t>
            </a:r>
          </a:p>
        </p:txBody>
      </p:sp>
      <p:sp>
        <p:nvSpPr>
          <p:cNvPr id="2" name="Content Placeholder 1"/>
          <p:cNvSpPr>
            <a:spLocks noGrp="1"/>
          </p:cNvSpPr>
          <p:nvPr>
            <p:ph idx="1"/>
          </p:nvPr>
        </p:nvSpPr>
        <p:spPr/>
        <p:txBody>
          <a:bodyPr/>
          <a:lstStyle/>
          <a:p>
            <a:endParaRPr lang="en-US"/>
          </a:p>
        </p:txBody>
      </p:sp>
      <p:pic>
        <p:nvPicPr>
          <p:cNvPr id="208899" name="Picture 3" descr=",,,,,,,,,,,,,,,,,,,,,,,,,,,,,,,,,,,,,,,,,,,,,,,,,,,,,,,,,,,,,,,,,,,,,,,bur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1524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0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To teams of experts</a:t>
            </a:r>
          </a:p>
        </p:txBody>
      </p:sp>
      <p:sp>
        <p:nvSpPr>
          <p:cNvPr id="2" name="Content Placeholder 1"/>
          <p:cNvSpPr>
            <a:spLocks noGrp="1"/>
          </p:cNvSpPr>
          <p:nvPr>
            <p:ph idx="1"/>
          </p:nvPr>
        </p:nvSpPr>
        <p:spPr/>
        <p:txBody>
          <a:bodyPr/>
          <a:lstStyle/>
          <a:p>
            <a:endParaRPr lang="en-US"/>
          </a:p>
        </p:txBody>
      </p:sp>
      <p:pic>
        <p:nvPicPr>
          <p:cNvPr id="488451" name="Picture 3" descr="csi_tv_sh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2" y="1676402"/>
            <a:ext cx="3762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52" name="Picture 4" descr="boston-legal-cast_426x3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3505200"/>
            <a:ext cx="4057650" cy="291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61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dissolve">
                                      <p:cBhvr>
                                        <p:cTn id="7" dur="500"/>
                                        <p:tgtEl>
                                          <p:spTgt spid="48845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88452"/>
                                        </p:tgtEl>
                                        <p:attrNameLst>
                                          <p:attrName>style.visibility</p:attrName>
                                        </p:attrNameLst>
                                      </p:cBhvr>
                                      <p:to>
                                        <p:strVal val="visible"/>
                                      </p:to>
                                    </p:set>
                                    <p:animEffect transition="in" filter="dissolve">
                                      <p:cBhvr>
                                        <p:cTn id="11" dur="500"/>
                                        <p:tgtEl>
                                          <p:spTgt spid="48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From Dr. Kildare…</a:t>
            </a:r>
          </a:p>
        </p:txBody>
      </p:sp>
      <p:sp>
        <p:nvSpPr>
          <p:cNvPr id="2" name="Content Placeholder 1"/>
          <p:cNvSpPr>
            <a:spLocks noGrp="1"/>
          </p:cNvSpPr>
          <p:nvPr>
            <p:ph idx="1"/>
          </p:nvPr>
        </p:nvSpPr>
        <p:spPr/>
        <p:txBody>
          <a:bodyPr/>
          <a:lstStyle/>
          <a:p>
            <a:endParaRPr lang="en-US"/>
          </a:p>
        </p:txBody>
      </p:sp>
      <p:pic>
        <p:nvPicPr>
          <p:cNvPr id="210947" name="Picture 3" descr="Dr%20Kildare%20Hit%20and%20Ru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5821" y="1066801"/>
            <a:ext cx="4088870" cy="524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19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p:nvPr/>
        </p:nvSpPr>
        <p:spPr>
          <a:xfrm>
            <a:off x="0" y="0"/>
            <a:ext cx="9144000" cy="6299200"/>
          </a:xfrm>
          <a:prstGeom prst="rect">
            <a:avLst/>
          </a:prstGeom>
          <a:solidFill>
            <a:schemeClr val="tx2"/>
          </a:solidFill>
          <a:ln>
            <a:noFill/>
          </a:ln>
        </p:spPr>
        <p:txBody>
          <a:bodyPr lIns="91425" tIns="45700" rIns="91425" bIns="45700" anchor="ctr" anchorCtr="0">
            <a:noAutofit/>
          </a:bodyPr>
          <a:lstStyle/>
          <a:p>
            <a:endParaRPr/>
          </a:p>
        </p:txBody>
      </p:sp>
      <p:sp>
        <p:nvSpPr>
          <p:cNvPr id="173" name="Shape 173"/>
          <p:cNvSpPr/>
          <p:nvPr/>
        </p:nvSpPr>
        <p:spPr>
          <a:xfrm>
            <a:off x="7643813" y="6489701"/>
            <a:ext cx="1323974" cy="204787"/>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174" name="Shape 174"/>
          <p:cNvSpPr txBox="1"/>
          <p:nvPr/>
        </p:nvSpPr>
        <p:spPr>
          <a:xfrm>
            <a:off x="395288" y="395287"/>
            <a:ext cx="8572500"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dirty="0" smtClean="0">
                <a:solidFill>
                  <a:schemeClr val="lt1"/>
                </a:solidFill>
                <a:latin typeface="Verdana"/>
                <a:ea typeface="Verdana"/>
                <a:cs typeface="Verdana"/>
                <a:sym typeface="Verdana"/>
              </a:rPr>
              <a:t>Learning to Think Differently</a:t>
            </a:r>
            <a:endParaRPr lang="en-US" sz="3200" b="1" i="0" u="none" strike="noStrike" cap="none" baseline="0" dirty="0">
              <a:solidFill>
                <a:schemeClr val="lt1"/>
              </a:solidFill>
              <a:latin typeface="Verdana"/>
              <a:ea typeface="Verdana"/>
              <a:cs typeface="Verdana"/>
              <a:sym typeface="Verdana"/>
            </a:endParaRPr>
          </a:p>
        </p:txBody>
      </p:sp>
      <p:sp>
        <p:nvSpPr>
          <p:cNvPr id="175" name="Shape 175"/>
          <p:cNvSpPr txBox="1"/>
          <p:nvPr/>
        </p:nvSpPr>
        <p:spPr>
          <a:xfrm>
            <a:off x="6264275" y="1973263"/>
            <a:ext cx="2879724" cy="4800600"/>
          </a:xfrm>
          <a:prstGeom prst="rect">
            <a:avLst/>
          </a:prstGeom>
          <a:noFill/>
          <a:ln>
            <a:noFill/>
          </a:ln>
        </p:spPr>
        <p:txBody>
          <a:bodyPr lIns="0" tIns="0" rIns="0" bIns="0" anchor="b" anchorCtr="0">
            <a:noAutofit/>
          </a:bodyPr>
          <a:lstStyle/>
          <a:p>
            <a:pPr marL="161925" marR="0" lvl="0" indent="-161925" algn="r" rtl="0">
              <a:spcBef>
                <a:spcPts val="0"/>
              </a:spcBef>
              <a:spcAft>
                <a:spcPts val="0"/>
              </a:spcAft>
              <a:buClr>
                <a:schemeClr val="dk1"/>
              </a:buClr>
              <a:buSzPct val="25000"/>
              <a:buFont typeface="Verdana"/>
              <a:buNone/>
            </a:pPr>
            <a:r>
              <a:rPr lang="en-US" sz="31500" b="0" i="0" u="none" strike="noStrike" cap="none" baseline="0" dirty="0" smtClean="0">
                <a:solidFill>
                  <a:schemeClr val="lt1"/>
                </a:solidFill>
                <a:latin typeface="Verdana"/>
                <a:ea typeface="Verdana"/>
                <a:cs typeface="Verdana"/>
                <a:sym typeface="Verdana"/>
              </a:rPr>
              <a:t>1</a:t>
            </a:r>
            <a:endParaRPr lang="en-US" sz="31500" b="0" i="0" u="none" strike="noStrike" cap="none" baseline="0" dirty="0">
              <a:solidFill>
                <a:schemeClr val="lt1"/>
              </a:solidFill>
              <a:latin typeface="Verdana"/>
              <a:ea typeface="Verdana"/>
              <a:cs typeface="Verdana"/>
              <a:sym typeface="Verdana"/>
            </a:endParaRPr>
          </a:p>
        </p:txBody>
      </p:sp>
      <p:sp>
        <p:nvSpPr>
          <p:cNvPr id="7" name="Shape 174"/>
          <p:cNvSpPr txBox="1"/>
          <p:nvPr/>
        </p:nvSpPr>
        <p:spPr>
          <a:xfrm>
            <a:off x="395289" y="2098424"/>
            <a:ext cx="9109075"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What schools </a:t>
            </a:r>
            <a:r>
              <a:rPr lang="en-US" sz="3200" b="1" i="1" u="none" strike="noStrike" cap="none" baseline="0" dirty="0" smtClean="0">
                <a:solidFill>
                  <a:schemeClr val="lt1"/>
                </a:solidFill>
                <a:latin typeface="Verdana"/>
                <a:ea typeface="Verdana"/>
                <a:cs typeface="Verdana"/>
                <a:sym typeface="Verdana"/>
              </a:rPr>
              <a:t>do</a:t>
            </a:r>
            <a:r>
              <a:rPr lang="en-US" sz="3200" b="1" u="none" strike="noStrike" cap="none" baseline="0" dirty="0" smtClean="0">
                <a:solidFill>
                  <a:schemeClr val="lt1"/>
                </a:solidFill>
                <a:latin typeface="Verdana"/>
                <a:ea typeface="Verdana"/>
                <a:cs typeface="Verdana"/>
                <a:sym typeface="Verdana"/>
              </a:rPr>
              <a:t> teach vs.</a:t>
            </a:r>
          </a:p>
          <a:p>
            <a:pPr marL="0" marR="0" lvl="0" indent="0" algn="l" rtl="0">
              <a:spcBef>
                <a:spcPts val="1280"/>
              </a:spcBef>
              <a:spcAft>
                <a:spcPts val="0"/>
              </a:spcAft>
              <a:buSzPct val="25000"/>
              <a:buNone/>
            </a:pPr>
            <a:r>
              <a:rPr lang="en-US" sz="3200" b="1" i="0" dirty="0" smtClean="0">
                <a:solidFill>
                  <a:schemeClr val="lt1"/>
                </a:solidFill>
                <a:latin typeface="Verdana"/>
                <a:ea typeface="Verdana"/>
                <a:cs typeface="Verdana"/>
                <a:sym typeface="Verdana"/>
              </a:rPr>
              <a:t>What schools </a:t>
            </a:r>
            <a:r>
              <a:rPr lang="en-US" sz="3200" b="1" i="1" dirty="0" smtClean="0">
                <a:solidFill>
                  <a:schemeClr val="lt1"/>
                </a:solidFill>
                <a:latin typeface="Verdana"/>
                <a:ea typeface="Verdana"/>
                <a:cs typeface="Verdana"/>
                <a:sym typeface="Verdana"/>
              </a:rPr>
              <a:t>could</a:t>
            </a:r>
            <a:r>
              <a:rPr lang="en-US" sz="3200" b="1" dirty="0" smtClean="0">
                <a:solidFill>
                  <a:schemeClr val="lt1"/>
                </a:solidFill>
                <a:latin typeface="Verdana"/>
                <a:ea typeface="Verdana"/>
                <a:cs typeface="Verdana"/>
                <a:sym typeface="Verdana"/>
              </a:rPr>
              <a:t> teach</a:t>
            </a:r>
            <a:endParaRPr lang="en-US" sz="3200" b="1" i="0" u="none" strike="noStrike" cap="none" baseline="0" dirty="0">
              <a:solidFill>
                <a:schemeClr val="lt1"/>
              </a:solidFill>
              <a:latin typeface="Verdana"/>
              <a:ea typeface="Verdana"/>
              <a:cs typeface="Verdana"/>
              <a:sym typeface="Verdana"/>
            </a:endParaRPr>
          </a:p>
        </p:txBody>
      </p:sp>
      <p:sp>
        <p:nvSpPr>
          <p:cNvPr id="2" name="Rectangle 1"/>
          <p:cNvSpPr/>
          <p:nvPr/>
        </p:nvSpPr>
        <p:spPr bwMode="auto">
          <a:xfrm>
            <a:off x="0" y="6299200"/>
            <a:ext cx="9143999" cy="5588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To teams of professionals</a:t>
            </a:r>
          </a:p>
        </p:txBody>
      </p:sp>
      <p:sp>
        <p:nvSpPr>
          <p:cNvPr id="2" name="Content Placeholder 1"/>
          <p:cNvSpPr>
            <a:spLocks noGrp="1"/>
          </p:cNvSpPr>
          <p:nvPr>
            <p:ph idx="1"/>
          </p:nvPr>
        </p:nvSpPr>
        <p:spPr/>
        <p:txBody>
          <a:bodyPr/>
          <a:lstStyle/>
          <a:p>
            <a:endParaRPr lang="en-US"/>
          </a:p>
        </p:txBody>
      </p:sp>
      <p:pic>
        <p:nvPicPr>
          <p:cNvPr id="490499" name="Picture 3" descr="large_ER-then-ca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2" y="1752601"/>
            <a:ext cx="43148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0" name="Picture 4" descr="greys-anatom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295401"/>
            <a:ext cx="3475038"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1" name="Picture 5" descr="scrubs-cast-pho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38400" y="3370223"/>
            <a:ext cx="4191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82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0499"/>
                                        </p:tgtEl>
                                        <p:attrNameLst>
                                          <p:attrName>style.visibility</p:attrName>
                                        </p:attrNameLst>
                                      </p:cBhvr>
                                      <p:to>
                                        <p:strVal val="visible"/>
                                      </p:to>
                                    </p:set>
                                    <p:animEffect transition="in" filter="dissolve">
                                      <p:cBhvr>
                                        <p:cTn id="7" dur="500"/>
                                        <p:tgtEl>
                                          <p:spTgt spid="4904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90500"/>
                                        </p:tgtEl>
                                        <p:attrNameLst>
                                          <p:attrName>style.visibility</p:attrName>
                                        </p:attrNameLst>
                                      </p:cBhvr>
                                      <p:to>
                                        <p:strVal val="visible"/>
                                      </p:to>
                                    </p:set>
                                    <p:animEffect transition="in" filter="dissolve">
                                      <p:cBhvr>
                                        <p:cTn id="11" dur="1000"/>
                                        <p:tgtEl>
                                          <p:spTgt spid="490500"/>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490501"/>
                                        </p:tgtEl>
                                        <p:attrNameLst>
                                          <p:attrName>style.visibility</p:attrName>
                                        </p:attrNameLst>
                                      </p:cBhvr>
                                      <p:to>
                                        <p:strVal val="visible"/>
                                      </p:to>
                                    </p:set>
                                    <p:animEffect transition="in" filter="dissolve">
                                      <p:cBhvr>
                                        <p:cTn id="15" dur="1000"/>
                                        <p:tgtEl>
                                          <p:spTgt spid="49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smtClean="0"/>
              <a:t>From Lone Teacher…</a:t>
            </a:r>
          </a:p>
        </p:txBody>
      </p:sp>
      <p:sp>
        <p:nvSpPr>
          <p:cNvPr id="2" name="Content Placeholder 1"/>
          <p:cNvSpPr>
            <a:spLocks noGrp="1"/>
          </p:cNvSpPr>
          <p:nvPr>
            <p:ph idx="1"/>
          </p:nvPr>
        </p:nvSpPr>
        <p:spPr/>
        <p:txBody>
          <a:bodyPr/>
          <a:lstStyle/>
          <a:p>
            <a:endParaRPr lang="en-US"/>
          </a:p>
        </p:txBody>
      </p:sp>
      <p:pic>
        <p:nvPicPr>
          <p:cNvPr id="212995" name="Picture 3" descr="1953-IWBurr_teaches_statistical_metho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9890" y="1995489"/>
            <a:ext cx="33242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80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smtClean="0"/>
              <a:t>To Lone Teacher…</a:t>
            </a:r>
          </a:p>
        </p:txBody>
      </p:sp>
      <p:sp>
        <p:nvSpPr>
          <p:cNvPr id="2" name="Content Placeholder 1"/>
          <p:cNvSpPr>
            <a:spLocks noGrp="1"/>
          </p:cNvSpPr>
          <p:nvPr>
            <p:ph idx="1"/>
          </p:nvPr>
        </p:nvSpPr>
        <p:spPr/>
        <p:txBody>
          <a:bodyPr/>
          <a:lstStyle/>
          <a:p>
            <a:endParaRPr lang="en-US"/>
          </a:p>
        </p:txBody>
      </p:sp>
      <p:pic>
        <p:nvPicPr>
          <p:cNvPr id="214019" name="Picture 3" descr="professor_woolle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1843089"/>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79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itle 1"/>
          <p:cNvSpPr>
            <a:spLocks noGrp="1"/>
          </p:cNvSpPr>
          <p:nvPr>
            <p:ph type="title"/>
          </p:nvPr>
        </p:nvSpPr>
        <p:spPr/>
        <p:txBody>
          <a:bodyPr/>
          <a:lstStyle/>
          <a:p>
            <a:r>
              <a:rPr lang="en-US" smtClean="0"/>
              <a:t>Harvard Assessment Seminars</a:t>
            </a:r>
          </a:p>
        </p:txBody>
      </p:sp>
      <p:pic>
        <p:nvPicPr>
          <p:cNvPr id="336899"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81100" y="2484439"/>
            <a:ext cx="6781800" cy="295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243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itle 1"/>
          <p:cNvSpPr>
            <a:spLocks noGrp="1"/>
          </p:cNvSpPr>
          <p:nvPr>
            <p:ph type="title"/>
          </p:nvPr>
        </p:nvSpPr>
        <p:spPr/>
        <p:txBody>
          <a:bodyPr/>
          <a:lstStyle/>
          <a:p>
            <a:r>
              <a:rPr lang="en-US" dirty="0" smtClean="0"/>
              <a:t>Social Learning Matters</a:t>
            </a:r>
          </a:p>
        </p:txBody>
      </p:sp>
      <p:sp>
        <p:nvSpPr>
          <p:cNvPr id="3" name="Content Placeholder 2"/>
          <p:cNvSpPr>
            <a:spLocks noGrp="1"/>
          </p:cNvSpPr>
          <p:nvPr>
            <p:ph idx="1"/>
          </p:nvPr>
        </p:nvSpPr>
        <p:spPr>
          <a:xfrm>
            <a:off x="685800" y="1600200"/>
            <a:ext cx="7772400" cy="1066800"/>
          </a:xfrm>
        </p:spPr>
        <p:txBody>
          <a:bodyPr/>
          <a:lstStyle/>
          <a:p>
            <a:r>
              <a:rPr lang="en-US" smtClean="0"/>
              <a:t>1990: 55% of science majors stayed majors</a:t>
            </a:r>
          </a:p>
          <a:p>
            <a:r>
              <a:rPr lang="en-US" smtClean="0"/>
              <a:t>2000: 63% of science majors stayed majors</a:t>
            </a:r>
          </a:p>
        </p:txBody>
      </p:sp>
      <p:pic>
        <p:nvPicPr>
          <p:cNvPr id="419842" name="Picture 2" descr="http://t2.gstatic.com/images?q=tbn:ANd9GcSyZ58Sqyl1F7jlWYkqr8wkryVGgpGLuH9Sxm060vuY31hFE4x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2743201"/>
            <a:ext cx="45656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82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9842"/>
                                        </p:tgtEl>
                                        <p:attrNameLst>
                                          <p:attrName>style.visibility</p:attrName>
                                        </p:attrNameLst>
                                      </p:cBhvr>
                                      <p:to>
                                        <p:strVal val="visible"/>
                                      </p:to>
                                    </p:set>
                                    <p:animEffect transition="in" filter="fade">
                                      <p:cBhvr>
                                        <p:cTn id="17" dur="500"/>
                                        <p:tgtEl>
                                          <p:spTgt spid="419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381001"/>
            <a:ext cx="7772400" cy="455712"/>
          </a:xfrm>
        </p:spPr>
        <p:txBody>
          <a:bodyPr/>
          <a:lstStyle/>
          <a:p>
            <a:r>
              <a:rPr lang="en-US">
                <a:latin typeface="Verdana" charset="0"/>
                <a:ea typeface="ＭＳ Ｐゴシック" charset="0"/>
              </a:rPr>
              <a:t>Light</a:t>
            </a:r>
            <a:r>
              <a:rPr lang="ja-JP" altLang="en-US">
                <a:latin typeface="Verdana" charset="0"/>
                <a:ea typeface="ＭＳ Ｐゴシック" charset="0"/>
              </a:rPr>
              <a:t>’</a:t>
            </a:r>
            <a:r>
              <a:rPr lang="en-US" altLang="ja-JP">
                <a:latin typeface="Verdana" charset="0"/>
                <a:ea typeface="ＭＳ Ｐゴシック" charset="0"/>
              </a:rPr>
              <a:t>s Harvard Assessment Series</a:t>
            </a:r>
            <a:endParaRPr lang="en-US">
              <a:latin typeface="Verdana" charset="0"/>
              <a:ea typeface="ＭＳ Ｐゴシック" charset="0"/>
            </a:endParaRPr>
          </a:p>
        </p:txBody>
      </p:sp>
      <p:pic>
        <p:nvPicPr>
          <p:cNvPr id="5" name="Picture 2" descr="http://t2.gstatic.com/images?q=tbn:ANd9GcSyZ58Sqyl1F7jlWYkqr8wkryVGgpGLuH9Sxm060vuY31hFE4xN"/>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 y="990600"/>
            <a:ext cx="3267472" cy="2174354"/>
          </a:xfrm>
          <a:noFill/>
        </p:spPr>
      </p:pic>
      <p:pic>
        <p:nvPicPr>
          <p:cNvPr id="6" name="Picture 2" descr="http://t2.gstatic.com/images?q=tbn:ANd9GcQPAYIKUVSiTjbvskXSM89rjB9-QJjVaKw7Lj_dXUWdURgHQq-on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3147194" y="1196753"/>
            <a:ext cx="3472681" cy="2252886"/>
          </a:xfrm>
          <a:noFill/>
        </p:spPr>
      </p:pic>
      <p:pic>
        <p:nvPicPr>
          <p:cNvPr id="8" name="Picture 10" descr="http://t0.gstatic.com/images?q=tbn:ANd9GcSvBpY6DKUzx0Te_6bXJftoffmBlbtkihOTFySyxpUd4OaQz8NAg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192" y="836712"/>
            <a:ext cx="269176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71830" y="3356993"/>
            <a:ext cx="4147746" cy="304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studica.com/blog/wp-content/uploads/2012/01/real-world-fischertechnik-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9235" y="3164954"/>
            <a:ext cx="3540640" cy="2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2.gstatic.com/images?q=tbn:ANd9GcTbTKAXt3Lj32vVXrvDrdqL0SaMz22nwC-sITCDS1YBtUb4RP5SQw"/>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82105" y="3804742"/>
            <a:ext cx="295442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01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dudemic.com/wp-content/uploads/2012/01/students-like-social-med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7" y="0"/>
            <a:ext cx="91530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60421" y="5173579"/>
            <a:ext cx="8836526" cy="1577474"/>
          </a:xfrm>
          <a:prstGeom prst="ellipse">
            <a:avLst/>
          </a:prstGeom>
          <a:noFill/>
          <a:ln w="857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6327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dudemic.com/wp-content/uploads/2012/01/students-like-social-med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60948"/>
            <a:ext cx="9153047" cy="610936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60421" y="173789"/>
            <a:ext cx="8836526" cy="6577264"/>
          </a:xfrm>
          <a:prstGeom prst="ellipse">
            <a:avLst/>
          </a:prstGeom>
          <a:noFill/>
          <a:ln w="857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836336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Think About: Ethical Considerations</a:t>
            </a:r>
            <a:endParaRPr lang="en-US" dirty="0"/>
          </a:p>
        </p:txBody>
      </p:sp>
      <p:sp>
        <p:nvSpPr>
          <p:cNvPr id="3" name="Text Placeholder 2"/>
          <p:cNvSpPr>
            <a:spLocks noGrp="1"/>
          </p:cNvSpPr>
          <p:nvPr>
            <p:ph idx="4294967295"/>
          </p:nvPr>
        </p:nvSpPr>
        <p:spPr>
          <a:xfrm>
            <a:off x="467544" y="1600200"/>
            <a:ext cx="7762056" cy="4525963"/>
          </a:xfrm>
        </p:spPr>
        <p:txBody>
          <a:bodyPr/>
          <a:lstStyle/>
          <a:p>
            <a:pPr>
              <a:buFont typeface="Arial"/>
              <a:buChar char="•"/>
            </a:pPr>
            <a:r>
              <a:rPr lang="en-US" dirty="0" smtClean="0"/>
              <a:t>Is participation mandatory or voluntary?</a:t>
            </a:r>
          </a:p>
          <a:p>
            <a:pPr>
              <a:buFont typeface="Arial"/>
              <a:buChar char="•"/>
            </a:pPr>
            <a:r>
              <a:rPr lang="en-US" dirty="0" smtClean="0"/>
              <a:t>How do you protect student data?</a:t>
            </a:r>
          </a:p>
          <a:p>
            <a:pPr>
              <a:buFont typeface="Arial"/>
              <a:buChar char="•"/>
            </a:pPr>
            <a:r>
              <a:rPr lang="en-US" dirty="0" smtClean="0"/>
              <a:t>How do you protect students from online predators?</a:t>
            </a:r>
          </a:p>
          <a:p>
            <a:pPr>
              <a:buFont typeface="Arial"/>
              <a:buChar char="•"/>
            </a:pPr>
            <a:r>
              <a:rPr lang="en-US" dirty="0" smtClean="0"/>
              <a:t>Other considerations?</a:t>
            </a:r>
          </a:p>
          <a:p>
            <a:endParaRPr lang="en-US" dirty="0" smtClean="0"/>
          </a:p>
        </p:txBody>
      </p:sp>
    </p:spTree>
    <p:extLst>
      <p:ext uri="{BB962C8B-B14F-4D97-AF65-F5344CB8AC3E}">
        <p14:creationId xmlns:p14="http://schemas.microsoft.com/office/powerpoint/2010/main" val="205287787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Public Schools: 8 Questions for Every School Principal Before Creating a Social Media Presence</a:t>
            </a:r>
            <a:endParaRPr lang="en-US" dirty="0"/>
          </a:p>
        </p:txBody>
      </p:sp>
      <p:sp>
        <p:nvSpPr>
          <p:cNvPr id="3" name="Text Placeholder 2"/>
          <p:cNvSpPr>
            <a:spLocks noGrp="1"/>
          </p:cNvSpPr>
          <p:nvPr>
            <p:ph type="body" idx="1"/>
          </p:nvPr>
        </p:nvSpPr>
        <p:spPr/>
        <p:txBody>
          <a:bodyPr/>
          <a:lstStyle/>
          <a:p>
            <a:pPr marL="549275" indent="-457200">
              <a:buFont typeface="+mj-lt"/>
              <a:buAutoNum type="arabicPeriod"/>
            </a:pPr>
            <a:r>
              <a:rPr lang="en-US" sz="2200" dirty="0" smtClean="0"/>
              <a:t>What audience do I want to reach?</a:t>
            </a:r>
          </a:p>
          <a:p>
            <a:pPr marL="549275" indent="-457200">
              <a:buFont typeface="+mj-lt"/>
              <a:buAutoNum type="arabicPeriod"/>
            </a:pPr>
            <a:r>
              <a:rPr lang="en-US" sz="2200" dirty="0" smtClean="0"/>
              <a:t>How does this audience use social media now?</a:t>
            </a:r>
          </a:p>
          <a:p>
            <a:pPr marL="549275" indent="-457200">
              <a:buFont typeface="+mj-lt"/>
              <a:buAutoNum type="arabicPeriod"/>
            </a:pPr>
            <a:r>
              <a:rPr lang="en-US" sz="2200" dirty="0" smtClean="0"/>
              <a:t>What kinds of actions do I want to drive?</a:t>
            </a:r>
          </a:p>
          <a:p>
            <a:pPr marL="549275" indent="-457200">
              <a:buFont typeface="+mj-lt"/>
              <a:buAutoNum type="arabicPeriod"/>
            </a:pPr>
            <a:r>
              <a:rPr lang="en-US" sz="2200" dirty="0" smtClean="0"/>
              <a:t>What do I wish more people knew about my school?</a:t>
            </a:r>
          </a:p>
          <a:p>
            <a:pPr marL="549275" indent="-457200">
              <a:buFont typeface="+mj-lt"/>
              <a:buAutoNum type="arabicPeriod"/>
            </a:pPr>
            <a:r>
              <a:rPr lang="en-US" sz="2200" dirty="0" smtClean="0"/>
              <a:t>What content could help me convince my audience to take those actions?</a:t>
            </a:r>
          </a:p>
          <a:p>
            <a:pPr marL="549275" indent="-457200">
              <a:buFont typeface="+mj-lt"/>
              <a:buAutoNum type="arabicPeriod"/>
            </a:pPr>
            <a:r>
              <a:rPr lang="en-US" sz="2200" dirty="0" smtClean="0"/>
              <a:t>What content could help me tell them what they need to know in a way that they’ll remember?</a:t>
            </a:r>
          </a:p>
          <a:p>
            <a:pPr marL="549275" indent="-457200">
              <a:buFont typeface="+mj-lt"/>
              <a:buAutoNum type="arabicPeriod"/>
            </a:pPr>
            <a:r>
              <a:rPr lang="en-US" sz="2200" dirty="0" smtClean="0"/>
              <a:t>How will I keep my social media presence secure?</a:t>
            </a:r>
          </a:p>
          <a:p>
            <a:pPr marL="549275" indent="-457200">
              <a:buFont typeface="+mj-lt"/>
              <a:buAutoNum type="arabicPeriod"/>
            </a:pPr>
            <a:r>
              <a:rPr lang="en-US" sz="2200" dirty="0" smtClean="0"/>
              <a:t>How will I keep learning and get feedback?</a:t>
            </a:r>
            <a:endParaRPr lang="en-US" sz="2200" dirty="0"/>
          </a:p>
        </p:txBody>
      </p:sp>
    </p:spTree>
    <p:extLst>
      <p:ext uri="{BB962C8B-B14F-4D97-AF65-F5344CB8AC3E}">
        <p14:creationId xmlns:p14="http://schemas.microsoft.com/office/powerpoint/2010/main" val="15066656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Verdana" charset="0"/>
                <a:ea typeface="ＭＳ Ｐゴシック" charset="0"/>
              </a:rPr>
              <a:t>Schools Do Teach</a:t>
            </a:r>
          </a:p>
        </p:txBody>
      </p:sp>
      <p:sp>
        <p:nvSpPr>
          <p:cNvPr id="66562" name="Text Placeholder 5"/>
          <p:cNvSpPr>
            <a:spLocks noGrp="1"/>
          </p:cNvSpPr>
          <p:nvPr>
            <p:ph type="body" idx="4294967295"/>
          </p:nvPr>
        </p:nvSpPr>
        <p:spPr>
          <a:xfrm>
            <a:off x="213888" y="990600"/>
            <a:ext cx="4040188" cy="639763"/>
          </a:xfrm>
        </p:spPr>
        <p:txBody>
          <a:bodyPr/>
          <a:lstStyle/>
          <a:p>
            <a:pPr algn="ctr"/>
            <a:r>
              <a:rPr lang="en-US" b="1" dirty="0">
                <a:latin typeface="Verdana" charset="0"/>
                <a:ea typeface="ＭＳ Ｐゴシック" charset="0"/>
              </a:rPr>
              <a:t>K-</a:t>
            </a:r>
            <a:r>
              <a:rPr lang="en-US" b="1" dirty="0" smtClean="0">
                <a:latin typeface="Verdana" charset="0"/>
                <a:ea typeface="ＭＳ Ｐゴシック" charset="0"/>
              </a:rPr>
              <a:t>12</a:t>
            </a:r>
            <a:endParaRPr lang="en-US" b="1" dirty="0">
              <a:latin typeface="Verdana" charset="0"/>
              <a:ea typeface="ＭＳ Ｐゴシック" charset="0"/>
            </a:endParaRPr>
          </a:p>
        </p:txBody>
      </p:sp>
      <p:pic>
        <p:nvPicPr>
          <p:cNvPr id="66563" name="Picture 2" descr="http://img.docstoccdn.com/thumb/orig/73956290.pn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173801" y="1545470"/>
            <a:ext cx="4144209" cy="4779129"/>
          </a:xfrm>
          <a:noFill/>
        </p:spPr>
      </p:pic>
      <p:sp>
        <p:nvSpPr>
          <p:cNvPr id="59397" name="Text Placeholder 6"/>
          <p:cNvSpPr>
            <a:spLocks noGrp="1"/>
          </p:cNvSpPr>
          <p:nvPr>
            <p:ph type="body" sz="quarter" idx="4294967295"/>
          </p:nvPr>
        </p:nvSpPr>
        <p:spPr>
          <a:xfrm>
            <a:off x="5102225" y="990600"/>
            <a:ext cx="4041775" cy="639763"/>
          </a:xfrm>
        </p:spPr>
        <p:txBody>
          <a:bodyPr/>
          <a:lstStyle/>
          <a:p>
            <a:pPr algn="ctr"/>
            <a:r>
              <a:rPr lang="en-US" b="1" dirty="0">
                <a:latin typeface="Verdana" charset="0"/>
                <a:ea typeface="ＭＳ Ｐゴシック" charset="0"/>
              </a:rPr>
              <a:t>College / </a:t>
            </a:r>
            <a:r>
              <a:rPr lang="en-US" b="1" dirty="0" smtClean="0">
                <a:latin typeface="Verdana" charset="0"/>
                <a:ea typeface="ＭＳ Ｐゴシック" charset="0"/>
              </a:rPr>
              <a:t>University</a:t>
            </a:r>
          </a:p>
        </p:txBody>
      </p:sp>
      <p:pic>
        <p:nvPicPr>
          <p:cNvPr id="59398" name="Picture 4" descr="http://img.ehowcdn.com/article-page-main/ehow/images/a06/re/l2/hard-become-college-professor_-800x800.jpg"/>
          <p:cNvPicPr>
            <a:picLocks noGrp="1" noChangeAspect="1" noChangeArrowheads="1"/>
          </p:cNvPicPr>
          <p:nvPr>
            <p:ph sz="quarter" idx="4294967295"/>
          </p:nvPr>
        </p:nvPicPr>
        <p:blipFill>
          <a:blip r:embed="rId4">
            <a:extLst>
              <a:ext uri="{28A0092B-C50C-407E-A947-70E740481C1C}">
                <a14:useLocalDpi xmlns:a14="http://schemas.microsoft.com/office/drawing/2010/main"/>
              </a:ext>
            </a:extLst>
          </a:blip>
          <a:srcRect/>
          <a:stretch>
            <a:fillRect/>
          </a:stretch>
        </p:blipFill>
        <p:spPr>
          <a:xfrm>
            <a:off x="5144603" y="2057400"/>
            <a:ext cx="3544887" cy="4267200"/>
          </a:xfrm>
          <a:noFill/>
        </p:spPr>
      </p:pic>
    </p:spTree>
    <p:extLst>
      <p:ext uri="{BB962C8B-B14F-4D97-AF65-F5344CB8AC3E}">
        <p14:creationId xmlns:p14="http://schemas.microsoft.com/office/powerpoint/2010/main" val="259748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
            <a:ext cx="7772400" cy="1066799"/>
          </a:xfrm>
        </p:spPr>
        <p:txBody>
          <a:bodyPr/>
          <a:lstStyle/>
          <a:p>
            <a:r>
              <a:rPr lang="en-US" dirty="0" smtClean="0"/>
              <a:t>Des Moines, Iowa (USA): Multiple Social Media Channels</a:t>
            </a:r>
            <a:endParaRPr lang="en-US" dirty="0"/>
          </a:p>
        </p:txBody>
      </p:sp>
      <p:pic>
        <p:nvPicPr>
          <p:cNvPr id="3" name="Picture 2" descr="DMPS Social Medi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136312"/>
            <a:ext cx="7823200" cy="5267162"/>
          </a:xfrm>
          <a:prstGeom prst="rect">
            <a:avLst/>
          </a:prstGeom>
        </p:spPr>
      </p:pic>
    </p:spTree>
    <p:extLst>
      <p:ext uri="{BB962C8B-B14F-4D97-AF65-F5344CB8AC3E}">
        <p14:creationId xmlns:p14="http://schemas.microsoft.com/office/powerpoint/2010/main" val="289446742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Why use social </a:t>
            </a:r>
            <a:r>
              <a:rPr lang="en-US" dirty="0"/>
              <a:t>media </a:t>
            </a:r>
            <a:r>
              <a:rPr lang="en-US" dirty="0" smtClean="0"/>
              <a:t>to </a:t>
            </a:r>
            <a:r>
              <a:rPr lang="en-US" dirty="0"/>
              <a:t>reach learning </a:t>
            </a:r>
            <a:r>
              <a:rPr lang="en-US" dirty="0" smtClean="0"/>
              <a:t>outcomes </a:t>
            </a:r>
            <a:r>
              <a:rPr lang="en-US" dirty="0"/>
              <a:t>instead of some </a:t>
            </a:r>
            <a:r>
              <a:rPr lang="en-US" dirty="0" smtClean="0"/>
              <a:t>other, </a:t>
            </a:r>
            <a:r>
              <a:rPr lang="en-US" dirty="0"/>
              <a:t>more </a:t>
            </a:r>
            <a:r>
              <a:rPr lang="en-US" dirty="0" smtClean="0"/>
              <a:t>traditional, approach? </a:t>
            </a:r>
          </a:p>
          <a:p>
            <a:pPr marL="457200" indent="-457200">
              <a:buFont typeface="+mj-lt"/>
              <a:buAutoNum type="arabicPeriod"/>
            </a:pPr>
            <a:r>
              <a:rPr lang="en-US" dirty="0" smtClean="0"/>
              <a:t>What </a:t>
            </a:r>
            <a:r>
              <a:rPr lang="en-US" dirty="0"/>
              <a:t>is being replaced by social, if </a:t>
            </a:r>
            <a:r>
              <a:rPr lang="en-US" dirty="0" smtClean="0"/>
              <a:t>anything?</a:t>
            </a:r>
          </a:p>
          <a:p>
            <a:pPr marL="457200" indent="-457200">
              <a:buFont typeface="+mj-lt"/>
              <a:buAutoNum type="arabicPeriod"/>
            </a:pPr>
            <a:r>
              <a:rPr lang="en-US" dirty="0" smtClean="0"/>
              <a:t>How is </a:t>
            </a:r>
            <a:r>
              <a:rPr lang="en-US" dirty="0"/>
              <a:t>the social media approach more effective (if it is)? </a:t>
            </a:r>
          </a:p>
          <a:p>
            <a:pPr lvl="1"/>
            <a:r>
              <a:rPr lang="en-US" dirty="0"/>
              <a:t>What criteria </a:t>
            </a:r>
            <a:r>
              <a:rPr lang="en-US" dirty="0" smtClean="0"/>
              <a:t>might you use </a:t>
            </a:r>
            <a:r>
              <a:rPr lang="en-US" dirty="0"/>
              <a:t>to measure its effectiveness</a:t>
            </a:r>
            <a:r>
              <a:rPr lang="en-US" dirty="0" smtClean="0"/>
              <a:t>?</a:t>
            </a:r>
            <a:endParaRPr lang="en-US" dirty="0"/>
          </a:p>
        </p:txBody>
      </p:sp>
    </p:spTree>
    <p:extLst>
      <p:ext uri="{BB962C8B-B14F-4D97-AF65-F5344CB8AC3E}">
        <p14:creationId xmlns:p14="http://schemas.microsoft.com/office/powerpoint/2010/main" val="41734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Thinking: So Many Tools to Try…</a:t>
            </a:r>
            <a:endParaRPr lang="en-US" dirty="0"/>
          </a:p>
        </p:txBody>
      </p:sp>
      <p:grpSp>
        <p:nvGrpSpPr>
          <p:cNvPr id="27" name="Group 26"/>
          <p:cNvGrpSpPr/>
          <p:nvPr/>
        </p:nvGrpSpPr>
        <p:grpSpPr>
          <a:xfrm>
            <a:off x="5748420" y="1244206"/>
            <a:ext cx="3150891" cy="1631216"/>
            <a:chOff x="5748420" y="1244206"/>
            <a:chExt cx="3150891" cy="1631216"/>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8420" y="1447799"/>
              <a:ext cx="1319417" cy="1319417"/>
            </a:xfrm>
            <a:prstGeom prst="rect">
              <a:avLst/>
            </a:prstGeom>
          </p:spPr>
        </p:pic>
        <p:sp>
          <p:nvSpPr>
            <p:cNvPr id="21" name="TextBox 20"/>
            <p:cNvSpPr txBox="1"/>
            <p:nvPr/>
          </p:nvSpPr>
          <p:spPr>
            <a:xfrm>
              <a:off x="7067837" y="1244206"/>
              <a:ext cx="1831474" cy="1631216"/>
            </a:xfrm>
            <a:prstGeom prst="rect">
              <a:avLst/>
            </a:prstGeom>
            <a:noFill/>
          </p:spPr>
          <p:txBody>
            <a:bodyPr wrap="square" rtlCol="0">
              <a:spAutoFit/>
            </a:bodyPr>
            <a:lstStyle/>
            <a:p>
              <a:r>
                <a:rPr lang="en-US" sz="2000" b="1" dirty="0" smtClean="0">
                  <a:solidFill>
                    <a:srgbClr val="2D2D8A"/>
                  </a:solidFill>
                </a:rPr>
                <a:t>Create a FB page to share news, allow students to contribute</a:t>
              </a:r>
              <a:endParaRPr lang="en-US" sz="2000" b="1" dirty="0">
                <a:solidFill>
                  <a:srgbClr val="2D2D8A"/>
                </a:solidFill>
              </a:endParaRPr>
            </a:p>
          </p:txBody>
        </p:sp>
      </p:grpSp>
      <p:grpSp>
        <p:nvGrpSpPr>
          <p:cNvPr id="26" name="Group 25"/>
          <p:cNvGrpSpPr/>
          <p:nvPr/>
        </p:nvGrpSpPr>
        <p:grpSpPr>
          <a:xfrm>
            <a:off x="685800" y="1264653"/>
            <a:ext cx="4728411" cy="2380247"/>
            <a:chOff x="685800" y="1264653"/>
            <a:chExt cx="4728411" cy="2380247"/>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76400"/>
              <a:ext cx="1524000" cy="1524000"/>
            </a:xfrm>
            <a:prstGeom prst="rect">
              <a:avLst/>
            </a:prstGeom>
          </p:spPr>
        </p:pic>
        <p:pic>
          <p:nvPicPr>
            <p:cNvPr id="3" name="Picture 2" descr="iTunesU.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00158" y="1264653"/>
              <a:ext cx="1102895" cy="1102895"/>
            </a:xfrm>
            <a:prstGeom prst="rect">
              <a:avLst/>
            </a:prstGeom>
          </p:spPr>
        </p:pic>
        <p:pic>
          <p:nvPicPr>
            <p:cNvPr id="4" name="Picture 3" descr="podcast.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0158" y="2435057"/>
              <a:ext cx="1209843" cy="1209843"/>
            </a:xfrm>
            <a:prstGeom prst="rect">
              <a:avLst/>
            </a:prstGeom>
          </p:spPr>
        </p:pic>
        <p:cxnSp>
          <p:nvCxnSpPr>
            <p:cNvPr id="6" name="Straight Arrow Connector 5"/>
            <p:cNvCxnSpPr>
              <a:stCxn id="12" idx="3"/>
              <a:endCxn id="3" idx="1"/>
            </p:cNvCxnSpPr>
            <p:nvPr/>
          </p:nvCxnSpPr>
          <p:spPr>
            <a:xfrm flipV="1">
              <a:off x="2209800" y="1816101"/>
              <a:ext cx="390358" cy="6222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2" idx="3"/>
              <a:endCxn id="4" idx="1"/>
            </p:cNvCxnSpPr>
            <p:nvPr/>
          </p:nvCxnSpPr>
          <p:spPr>
            <a:xfrm>
              <a:off x="2209800" y="2438400"/>
              <a:ext cx="390358" cy="6015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3703053" y="1676400"/>
              <a:ext cx="1604210" cy="400110"/>
            </a:xfrm>
            <a:prstGeom prst="rect">
              <a:avLst/>
            </a:prstGeom>
            <a:noFill/>
          </p:spPr>
          <p:txBody>
            <a:bodyPr wrap="square" rtlCol="0">
              <a:spAutoFit/>
            </a:bodyPr>
            <a:lstStyle/>
            <a:p>
              <a:r>
                <a:rPr lang="en-US" sz="2000" b="1" dirty="0" smtClean="0">
                  <a:solidFill>
                    <a:srgbClr val="2D2D8A"/>
                  </a:solidFill>
                </a:rPr>
                <a:t>iTunes U</a:t>
              </a:r>
              <a:endParaRPr lang="en-US" sz="2000" b="1" dirty="0">
                <a:solidFill>
                  <a:srgbClr val="2D2D8A"/>
                </a:solidFill>
              </a:endParaRPr>
            </a:p>
          </p:txBody>
        </p:sp>
        <p:sp>
          <p:nvSpPr>
            <p:cNvPr id="22" name="TextBox 21"/>
            <p:cNvSpPr txBox="1"/>
            <p:nvPr/>
          </p:nvSpPr>
          <p:spPr>
            <a:xfrm>
              <a:off x="3810001" y="2839924"/>
              <a:ext cx="1604210" cy="400110"/>
            </a:xfrm>
            <a:prstGeom prst="rect">
              <a:avLst/>
            </a:prstGeom>
            <a:noFill/>
          </p:spPr>
          <p:txBody>
            <a:bodyPr wrap="square" rtlCol="0">
              <a:spAutoFit/>
            </a:bodyPr>
            <a:lstStyle/>
            <a:p>
              <a:r>
                <a:rPr lang="en-US" sz="2000" b="1" dirty="0" smtClean="0">
                  <a:solidFill>
                    <a:srgbClr val="2D2D8A"/>
                  </a:solidFill>
                </a:rPr>
                <a:t>Podcasts</a:t>
              </a:r>
              <a:endParaRPr lang="en-US" sz="2000" b="1" dirty="0">
                <a:solidFill>
                  <a:srgbClr val="2D2D8A"/>
                </a:solidFill>
              </a:endParaRPr>
            </a:p>
          </p:txBody>
        </p:sp>
      </p:grpSp>
      <p:grpSp>
        <p:nvGrpSpPr>
          <p:cNvPr id="30" name="Group 29"/>
          <p:cNvGrpSpPr/>
          <p:nvPr/>
        </p:nvGrpSpPr>
        <p:grpSpPr>
          <a:xfrm>
            <a:off x="1082842" y="3986564"/>
            <a:ext cx="1828800" cy="1800850"/>
            <a:chOff x="1082842" y="3986564"/>
            <a:chExt cx="1828800" cy="1800850"/>
          </a:xfrm>
        </p:grpSpPr>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2842" y="3986564"/>
              <a:ext cx="1828800" cy="1293019"/>
            </a:xfrm>
            <a:prstGeom prst="rect">
              <a:avLst/>
            </a:prstGeom>
          </p:spPr>
        </p:pic>
        <p:sp>
          <p:nvSpPr>
            <p:cNvPr id="23" name="TextBox 22"/>
            <p:cNvSpPr txBox="1"/>
            <p:nvPr/>
          </p:nvSpPr>
          <p:spPr>
            <a:xfrm>
              <a:off x="1082842" y="5079528"/>
              <a:ext cx="1828800" cy="707886"/>
            </a:xfrm>
            <a:prstGeom prst="rect">
              <a:avLst/>
            </a:prstGeom>
            <a:noFill/>
          </p:spPr>
          <p:txBody>
            <a:bodyPr wrap="square" rtlCol="0">
              <a:spAutoFit/>
            </a:bodyPr>
            <a:lstStyle/>
            <a:p>
              <a:pPr algn="ctr"/>
              <a:r>
                <a:rPr lang="en-US" sz="2000" b="1" dirty="0" smtClean="0">
                  <a:solidFill>
                    <a:srgbClr val="2D2D8A"/>
                  </a:solidFill>
                </a:rPr>
                <a:t>Try a “News Channel”</a:t>
              </a:r>
              <a:endParaRPr lang="en-US" sz="2000" b="1" dirty="0">
                <a:solidFill>
                  <a:srgbClr val="2D2D8A"/>
                </a:solidFill>
              </a:endParaRPr>
            </a:p>
          </p:txBody>
        </p:sp>
      </p:grpSp>
      <p:grpSp>
        <p:nvGrpSpPr>
          <p:cNvPr id="29" name="Group 28"/>
          <p:cNvGrpSpPr/>
          <p:nvPr/>
        </p:nvGrpSpPr>
        <p:grpSpPr>
          <a:xfrm>
            <a:off x="3855453" y="3682528"/>
            <a:ext cx="1740568" cy="2458829"/>
            <a:chOff x="3855453" y="3682528"/>
            <a:chExt cx="1740568" cy="2458829"/>
          </a:xfrm>
        </p:grpSpPr>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07853" y="3682528"/>
              <a:ext cx="1430375" cy="1397000"/>
            </a:xfrm>
            <a:prstGeom prst="rect">
              <a:avLst/>
            </a:prstGeom>
          </p:spPr>
        </p:pic>
        <p:sp>
          <p:nvSpPr>
            <p:cNvPr id="24" name="TextBox 23"/>
            <p:cNvSpPr txBox="1"/>
            <p:nvPr/>
          </p:nvSpPr>
          <p:spPr>
            <a:xfrm>
              <a:off x="3855453" y="5125694"/>
              <a:ext cx="1740568" cy="1015663"/>
            </a:xfrm>
            <a:prstGeom prst="rect">
              <a:avLst/>
            </a:prstGeom>
            <a:noFill/>
          </p:spPr>
          <p:txBody>
            <a:bodyPr wrap="square" rtlCol="0">
              <a:spAutoFit/>
            </a:bodyPr>
            <a:lstStyle/>
            <a:p>
              <a:pPr algn="ctr"/>
              <a:r>
                <a:rPr lang="en-US" sz="2000" b="1" dirty="0" smtClean="0">
                  <a:solidFill>
                    <a:srgbClr val="2D2D8A"/>
                  </a:solidFill>
                </a:rPr>
                <a:t>Tweet News, Updates, Links</a:t>
              </a:r>
              <a:endParaRPr lang="en-US" sz="2000" b="1" dirty="0">
                <a:solidFill>
                  <a:srgbClr val="2D2D8A"/>
                </a:solidFill>
              </a:endParaRPr>
            </a:p>
          </p:txBody>
        </p:sp>
      </p:grpSp>
      <p:grpSp>
        <p:nvGrpSpPr>
          <p:cNvPr id="28" name="Group 27"/>
          <p:cNvGrpSpPr/>
          <p:nvPr/>
        </p:nvGrpSpPr>
        <p:grpSpPr>
          <a:xfrm>
            <a:off x="6283157" y="3481137"/>
            <a:ext cx="2209800" cy="1806131"/>
            <a:chOff x="6283157" y="3481137"/>
            <a:chExt cx="2209800" cy="1806131"/>
          </a:xfrm>
        </p:grpSpPr>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83157" y="3481137"/>
              <a:ext cx="2209800" cy="670674"/>
            </a:xfrm>
            <a:prstGeom prst="rect">
              <a:avLst/>
            </a:prstGeom>
          </p:spPr>
        </p:pic>
        <p:sp>
          <p:nvSpPr>
            <p:cNvPr id="25" name="TextBox 24"/>
            <p:cNvSpPr txBox="1"/>
            <p:nvPr/>
          </p:nvSpPr>
          <p:spPr>
            <a:xfrm>
              <a:off x="6283158" y="4271605"/>
              <a:ext cx="2175042" cy="1015663"/>
            </a:xfrm>
            <a:prstGeom prst="rect">
              <a:avLst/>
            </a:prstGeom>
            <a:noFill/>
          </p:spPr>
          <p:txBody>
            <a:bodyPr wrap="square" rtlCol="0">
              <a:spAutoFit/>
            </a:bodyPr>
            <a:lstStyle/>
            <a:p>
              <a:pPr algn="ctr"/>
              <a:r>
                <a:rPr lang="en-US" sz="2000" b="1" dirty="0" smtClean="0">
                  <a:solidFill>
                    <a:srgbClr val="2D2D8A"/>
                  </a:solidFill>
                </a:rPr>
                <a:t>Have students post pictures of projects</a:t>
              </a:r>
              <a:endParaRPr lang="en-US" sz="2000" b="1" dirty="0">
                <a:solidFill>
                  <a:srgbClr val="2D2D8A"/>
                </a:solidFill>
              </a:endParaRPr>
            </a:p>
          </p:txBody>
        </p:sp>
      </p:grpSp>
    </p:spTree>
    <p:extLst>
      <p:ext uri="{BB962C8B-B14F-4D97-AF65-F5344CB8AC3E}">
        <p14:creationId xmlns:p14="http://schemas.microsoft.com/office/powerpoint/2010/main" val="421948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Shape 480"/>
          <p:cNvSpPr txBox="1">
            <a:spLocks noGrp="1"/>
          </p:cNvSpPr>
          <p:nvPr>
            <p:ph type="title"/>
          </p:nvPr>
        </p:nvSpPr>
        <p:spPr>
          <a:prstGeom prst="rect">
            <a:avLst/>
          </a:prstGeom>
        </p:spPr>
        <p:txBody>
          <a:bodyPr lIns="91425" tIns="91425" rIns="91425" bIns="91425" anchor="ctr" anchorCtr="0">
            <a:noAutofit/>
          </a:bodyPr>
          <a:lstStyle/>
          <a:p>
            <a:pPr>
              <a:buNone/>
            </a:pPr>
            <a:r>
              <a:rPr lang="en-US" sz="2600" dirty="0"/>
              <a:t>Why is it so hard to </a:t>
            </a:r>
            <a:r>
              <a:rPr lang="en-US" sz="2600" i="1" dirty="0"/>
              <a:t>share</a:t>
            </a:r>
            <a:r>
              <a:rPr lang="en-US" sz="2600" dirty="0"/>
              <a:t> learning experiences with students? Typical faculty answer: "Because my content is…"</a:t>
            </a:r>
          </a:p>
        </p:txBody>
      </p:sp>
      <p:sp>
        <p:nvSpPr>
          <p:cNvPr id="3" name="TextBox 2"/>
          <p:cNvSpPr txBox="1"/>
          <p:nvPr/>
        </p:nvSpPr>
        <p:spPr>
          <a:xfrm>
            <a:off x="1284370" y="2183145"/>
            <a:ext cx="2752614" cy="307777"/>
          </a:xfrm>
          <a:prstGeom prst="rect">
            <a:avLst/>
          </a:prstGeom>
          <a:noFill/>
        </p:spPr>
        <p:txBody>
          <a:bodyPr wrap="none" rtlCol="0">
            <a:spAutoFit/>
          </a:bodyPr>
          <a:lstStyle/>
          <a:p>
            <a:r>
              <a:rPr lang="en-US" dirty="0" smtClean="0"/>
              <a:t>(Gollum saying, “My precious…”</a:t>
            </a:r>
            <a:endParaRPr lang="en-US" dirty="0"/>
          </a:p>
        </p:txBody>
      </p:sp>
    </p:spTree>
    <p:extLst>
      <p:ext uri="{BB962C8B-B14F-4D97-AF65-F5344CB8AC3E}">
        <p14:creationId xmlns:p14="http://schemas.microsoft.com/office/powerpoint/2010/main" val="21431664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685800" y="381000"/>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a:solidFill>
                  <a:srgbClr val="205F9F"/>
                </a:solidFill>
                <a:latin typeface="Verdana"/>
                <a:ea typeface="Verdana"/>
                <a:cs typeface="Verdana"/>
                <a:sym typeface="Verdana"/>
              </a:rPr>
              <a:t>Tools are just part of the equation…</a:t>
            </a:r>
          </a:p>
        </p:txBody>
      </p:sp>
      <p:sp>
        <p:nvSpPr>
          <p:cNvPr id="486" name="Shape 486"/>
          <p:cNvSpPr/>
          <p:nvPr/>
        </p:nvSpPr>
        <p:spPr>
          <a:xfrm>
            <a:off x="2209798" y="1600200"/>
            <a:ext cx="4724403" cy="4724400"/>
          </a:xfrm>
          <a:prstGeom prst="rect">
            <a:avLst/>
          </a:prstGeom>
          <a:blipFill>
            <a:blip r:embed="rId3" cstate="email">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8239592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685800" y="381000"/>
            <a:ext cx="7772400" cy="1066799"/>
          </a:xfrm>
          <a:prstGeom prst="rect">
            <a:avLst/>
          </a:prstGeom>
        </p:spPr>
        <p:txBody>
          <a:bodyPr lIns="91425" tIns="91425" rIns="91425" bIns="91425" anchor="ctr" anchorCtr="0">
            <a:noAutofit/>
          </a:bodyPr>
          <a:lstStyle/>
          <a:p>
            <a:pPr>
              <a:buNone/>
            </a:pPr>
            <a:r>
              <a:rPr lang="en-US" dirty="0"/>
              <a:t>R</a:t>
            </a:r>
            <a:r>
              <a:rPr lang="en-US" dirty="0" smtClean="0"/>
              <a:t>emember</a:t>
            </a:r>
            <a:r>
              <a:rPr lang="en-US" dirty="0"/>
              <a:t>...</a:t>
            </a:r>
          </a:p>
        </p:txBody>
      </p:sp>
      <p:sp>
        <p:nvSpPr>
          <p:cNvPr id="467" name="Shape 467"/>
          <p:cNvSpPr txBox="1">
            <a:spLocks noGrp="1"/>
          </p:cNvSpPr>
          <p:nvPr>
            <p:ph type="body" idx="1"/>
          </p:nvPr>
        </p:nvSpPr>
        <p:spPr>
          <a:xfrm>
            <a:off x="685800" y="1600200"/>
            <a:ext cx="7772400" cy="4724400"/>
          </a:xfrm>
          <a:prstGeom prst="rect">
            <a:avLst/>
          </a:prstGeom>
        </p:spPr>
        <p:txBody>
          <a:bodyPr lIns="91425" tIns="91425" rIns="91425" bIns="91425" anchor="t" anchorCtr="0">
            <a:noAutofit/>
          </a:bodyPr>
          <a:lstStyle/>
          <a:p>
            <a:pPr lvl="0" rtl="0">
              <a:buNone/>
            </a:pPr>
            <a:r>
              <a:rPr lang="en-US" dirty="0"/>
              <a:t>You're not "trying a tool."</a:t>
            </a:r>
          </a:p>
          <a:p>
            <a:pPr lvl="0" rtl="0">
              <a:buNone/>
            </a:pPr>
            <a:r>
              <a:rPr lang="en-US" dirty="0"/>
              <a:t>You're not "migrating </a:t>
            </a:r>
            <a:r>
              <a:rPr lang="en-US" dirty="0" smtClean="0"/>
              <a:t>content.</a:t>
            </a:r>
            <a:r>
              <a:rPr lang="en-US" dirty="0"/>
              <a:t>"</a:t>
            </a:r>
          </a:p>
          <a:p>
            <a:pPr lvl="0" rtl="0">
              <a:buNone/>
            </a:pPr>
            <a:r>
              <a:rPr lang="en-US" dirty="0"/>
              <a:t>You're not "sharing </a:t>
            </a:r>
            <a:r>
              <a:rPr lang="en-US" dirty="0" smtClean="0"/>
              <a:t>information.</a:t>
            </a:r>
            <a:r>
              <a:rPr lang="en-US" dirty="0"/>
              <a:t>"</a:t>
            </a:r>
          </a:p>
          <a:p>
            <a:endParaRPr lang="en-US" dirty="0"/>
          </a:p>
        </p:txBody>
      </p:sp>
    </p:spTree>
    <p:extLst>
      <p:ext uri="{BB962C8B-B14F-4D97-AF65-F5344CB8AC3E}">
        <p14:creationId xmlns:p14="http://schemas.microsoft.com/office/powerpoint/2010/main" val="22654867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p:nvPr/>
        </p:nvSpPr>
        <p:spPr>
          <a:xfrm>
            <a:off x="2482669" y="1447800"/>
            <a:ext cx="6359730" cy="4454551"/>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p>
      <p:sp>
        <p:nvSpPr>
          <p:cNvPr id="473" name="Shape 473"/>
          <p:cNvSpPr txBox="1">
            <a:spLocks noGrp="1"/>
          </p:cNvSpPr>
          <p:nvPr>
            <p:ph type="title"/>
          </p:nvPr>
        </p:nvSpPr>
        <p:spPr>
          <a:xfrm>
            <a:off x="685800" y="381000"/>
            <a:ext cx="7772400" cy="1066799"/>
          </a:xfrm>
          <a:prstGeom prst="rect">
            <a:avLst/>
          </a:prstGeom>
        </p:spPr>
        <p:txBody>
          <a:bodyPr lIns="91425" tIns="91425" rIns="91425" bIns="91425" anchor="ctr" anchorCtr="0">
            <a:noAutofit/>
          </a:bodyPr>
          <a:lstStyle/>
          <a:p>
            <a:pPr lvl="0" rtl="0">
              <a:buNone/>
            </a:pPr>
            <a:r>
              <a:rPr lang="en-US"/>
              <a:t>But you are</a:t>
            </a:r>
          </a:p>
        </p:txBody>
      </p:sp>
      <p:sp>
        <p:nvSpPr>
          <p:cNvPr id="474" name="Shape 474"/>
          <p:cNvSpPr txBox="1">
            <a:spLocks noGrp="1"/>
          </p:cNvSpPr>
          <p:nvPr>
            <p:ph type="body" idx="1"/>
          </p:nvPr>
        </p:nvSpPr>
        <p:spPr>
          <a:xfrm>
            <a:off x="685800" y="1600200"/>
            <a:ext cx="2790000" cy="1654500"/>
          </a:xfrm>
          <a:prstGeom prst="rect">
            <a:avLst/>
          </a:prstGeom>
          <a:solidFill>
            <a:schemeClr val="tx2">
              <a:lumMod val="60000"/>
              <a:lumOff val="40000"/>
            </a:schemeClr>
          </a:solidFill>
        </p:spPr>
        <p:txBody>
          <a:bodyPr lIns="91425" tIns="91425" rIns="91425" bIns="91425" anchor="t" anchorCtr="0">
            <a:noAutofit/>
          </a:bodyPr>
          <a:lstStyle/>
          <a:p>
            <a:pPr lvl="0" rtl="0">
              <a:buNone/>
            </a:pPr>
            <a:r>
              <a:rPr lang="en-US"/>
              <a:t>Trying with</a:t>
            </a:r>
          </a:p>
          <a:p>
            <a:pPr lvl="0" rtl="0">
              <a:buNone/>
            </a:pPr>
            <a:r>
              <a:rPr lang="en-US"/>
              <a:t>Migrating with</a:t>
            </a:r>
          </a:p>
          <a:p>
            <a:pPr lvl="0" rtl="0">
              <a:buNone/>
            </a:pPr>
            <a:r>
              <a:rPr lang="en-US"/>
              <a:t>Sharing with...</a:t>
            </a:r>
          </a:p>
          <a:p>
            <a:endParaRPr lang="en-US"/>
          </a:p>
          <a:p>
            <a:endParaRPr lang="en-US"/>
          </a:p>
        </p:txBody>
      </p:sp>
    </p:spTree>
    <p:extLst>
      <p:ext uri="{BB962C8B-B14F-4D97-AF65-F5344CB8AC3E}">
        <p14:creationId xmlns:p14="http://schemas.microsoft.com/office/powerpoint/2010/main" val="223964979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25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0" y="0"/>
            <a:ext cx="9144000" cy="6299200"/>
          </a:xfrm>
          <a:prstGeom prst="rect">
            <a:avLst/>
          </a:prstGeom>
          <a:solidFill>
            <a:schemeClr val="tx2"/>
          </a:solidFill>
          <a:ln>
            <a:noFill/>
          </a:ln>
        </p:spPr>
        <p:txBody>
          <a:bodyPr lIns="91425" tIns="45700" rIns="91425" bIns="45700" anchor="ctr" anchorCtr="0">
            <a:noAutofit/>
          </a:bodyPr>
          <a:lstStyle/>
          <a:p>
            <a:endParaRPr/>
          </a:p>
        </p:txBody>
      </p:sp>
      <p:sp>
        <p:nvSpPr>
          <p:cNvPr id="214" name="Shape 214"/>
          <p:cNvSpPr/>
          <p:nvPr/>
        </p:nvSpPr>
        <p:spPr>
          <a:xfrm>
            <a:off x="7643813" y="6489701"/>
            <a:ext cx="1323974" cy="204787"/>
          </a:xfrm>
          <a:prstGeom prst="rect">
            <a:avLst/>
          </a:prstGeom>
          <a:blipFill>
            <a:blip r:embed="rId3" cstate="email">
              <a:extLst>
                <a:ext uri="{28A0092B-C50C-407E-A947-70E740481C1C}">
                  <a14:useLocalDpi xmlns:a14="http://schemas.microsoft.com/office/drawing/2010/main"/>
                </a:ext>
              </a:extLst>
            </a:blip>
            <a:stretch>
              <a:fillRect/>
            </a:stretch>
          </a:blipFill>
        </p:spPr>
      </p:sp>
      <p:sp>
        <p:nvSpPr>
          <p:cNvPr id="215" name="Shape 215"/>
          <p:cNvSpPr txBox="1"/>
          <p:nvPr/>
        </p:nvSpPr>
        <p:spPr>
          <a:xfrm>
            <a:off x="395288" y="395287"/>
            <a:ext cx="8748712" cy="1143000"/>
          </a:xfrm>
          <a:prstGeom prst="rect">
            <a:avLst/>
          </a:prstGeom>
          <a:noFill/>
          <a:ln>
            <a:noFill/>
          </a:ln>
        </p:spPr>
        <p:txBody>
          <a:bodyPr lIns="0" tIns="0" rIns="0" bIns="0" anchor="t" anchorCtr="0">
            <a:noAutofit/>
          </a:bodyPr>
          <a:lstStyle/>
          <a:p>
            <a:pPr marL="0" marR="0" lvl="0" indent="0" algn="l" rtl="0">
              <a:spcBef>
                <a:spcPts val="1280"/>
              </a:spcBef>
              <a:spcAft>
                <a:spcPts val="0"/>
              </a:spcAft>
              <a:buSzPct val="25000"/>
              <a:buNone/>
            </a:pPr>
            <a:r>
              <a:rPr lang="en-US" sz="3200" b="1" i="0" u="none" strike="noStrike" cap="none" baseline="0" dirty="0" smtClean="0">
                <a:solidFill>
                  <a:schemeClr val="lt1"/>
                </a:solidFill>
                <a:latin typeface="Verdana"/>
                <a:ea typeface="Verdana"/>
                <a:cs typeface="Verdana"/>
                <a:sym typeface="Verdana"/>
              </a:rPr>
              <a:t>Challenging Your</a:t>
            </a:r>
            <a:r>
              <a:rPr lang="en-US" sz="3200" b="1" i="0" u="none" strike="noStrike" cap="none" dirty="0" smtClean="0">
                <a:solidFill>
                  <a:schemeClr val="lt1"/>
                </a:solidFill>
                <a:latin typeface="Verdana"/>
                <a:ea typeface="Verdana"/>
                <a:cs typeface="Verdana"/>
                <a:sym typeface="Verdana"/>
              </a:rPr>
              <a:t> Students in Their Space</a:t>
            </a:r>
            <a:endParaRPr lang="en-US" sz="3200" b="1" dirty="0">
              <a:solidFill>
                <a:schemeClr val="lt1"/>
              </a:solidFill>
              <a:latin typeface="Verdana"/>
              <a:ea typeface="Verdana"/>
              <a:cs typeface="Verdana"/>
              <a:sym typeface="Verdana"/>
            </a:endParaRPr>
          </a:p>
        </p:txBody>
      </p:sp>
      <p:sp>
        <p:nvSpPr>
          <p:cNvPr id="216" name="Shape 216"/>
          <p:cNvSpPr txBox="1"/>
          <p:nvPr/>
        </p:nvSpPr>
        <p:spPr>
          <a:xfrm>
            <a:off x="6264275" y="1973263"/>
            <a:ext cx="2879724" cy="4800600"/>
          </a:xfrm>
          <a:prstGeom prst="rect">
            <a:avLst/>
          </a:prstGeom>
          <a:noFill/>
          <a:ln>
            <a:noFill/>
          </a:ln>
        </p:spPr>
        <p:txBody>
          <a:bodyPr lIns="0" tIns="0" rIns="0" bIns="0" anchor="b" anchorCtr="0">
            <a:noAutofit/>
          </a:bodyPr>
          <a:lstStyle/>
          <a:p>
            <a:pPr marL="161925" marR="0" lvl="0" indent="-161925" algn="r" rtl="0">
              <a:spcBef>
                <a:spcPts val="0"/>
              </a:spcBef>
              <a:spcAft>
                <a:spcPts val="0"/>
              </a:spcAft>
              <a:buClr>
                <a:schemeClr val="dk1"/>
              </a:buClr>
              <a:buSzPct val="25000"/>
              <a:buFont typeface="Verdana"/>
              <a:buNone/>
            </a:pPr>
            <a:r>
              <a:rPr lang="en-US" sz="31500" dirty="0">
                <a:solidFill>
                  <a:schemeClr val="lt1"/>
                </a:solidFill>
                <a:latin typeface="Verdana"/>
                <a:ea typeface="Verdana"/>
                <a:cs typeface="Verdana"/>
                <a:sym typeface="Verdana"/>
              </a:rPr>
              <a:t>4</a:t>
            </a:r>
            <a:endParaRPr lang="en-US" sz="31500" b="0" i="0" u="none" strike="noStrike" cap="none" baseline="0" dirty="0">
              <a:solidFill>
                <a:schemeClr val="lt1"/>
              </a:solidFill>
              <a:latin typeface="Verdana"/>
              <a:ea typeface="Verdana"/>
              <a:cs typeface="Verdana"/>
              <a:sym typeface="Verdana"/>
            </a:endParaRPr>
          </a:p>
        </p:txBody>
      </p:sp>
      <p:sp>
        <p:nvSpPr>
          <p:cNvPr id="8" name="Rectangle 7"/>
          <p:cNvSpPr/>
          <p:nvPr/>
        </p:nvSpPr>
        <p:spPr bwMode="auto">
          <a:xfrm>
            <a:off x="0" y="6299200"/>
            <a:ext cx="9143999" cy="5588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29929031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p:spPr>
        <p:txBody>
          <a:bodyPr lIns="91425" tIns="91425" rIns="91425" bIns="91425" anchor="ctr" anchorCtr="0">
            <a:noAutofit/>
          </a:bodyPr>
          <a:lstStyle/>
          <a:p>
            <a:pPr>
              <a:buNone/>
            </a:pPr>
            <a:r>
              <a:rPr lang="en-US" sz="2800" b="0" dirty="0" smtClean="0"/>
              <a:t>Learning ≠ </a:t>
            </a:r>
            <a:r>
              <a:rPr lang="en-US" sz="2800" b="0" dirty="0"/>
              <a:t>Schooling?</a:t>
            </a:r>
          </a:p>
        </p:txBody>
      </p:sp>
      <p:sp>
        <p:nvSpPr>
          <p:cNvPr id="526" name="Shape 526"/>
          <p:cNvSpPr/>
          <p:nvPr/>
        </p:nvSpPr>
        <p:spPr>
          <a:xfrm>
            <a:off x="762002" y="1194875"/>
            <a:ext cx="7139215" cy="5220551"/>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7465"/>
            <a:ext cx="8534400" cy="820737"/>
          </a:xfrm>
        </p:spPr>
        <p:txBody>
          <a:bodyPr/>
          <a:lstStyle/>
          <a:p>
            <a:pPr>
              <a:defRPr/>
            </a:pPr>
            <a:r>
              <a:rPr lang="en-US" b="0" dirty="0" smtClean="0">
                <a:solidFill>
                  <a:srgbClr val="9D1348"/>
                </a:solidFill>
              </a:rPr>
              <a:t>Learning Today</a:t>
            </a:r>
          </a:p>
        </p:txBody>
      </p:sp>
      <p:pic>
        <p:nvPicPr>
          <p:cNvPr id="1024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00101"/>
            <a:ext cx="91440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293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62000" y="28577"/>
            <a:ext cx="7772400" cy="1066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a:solidFill>
                  <a:srgbClr val="9D1348"/>
                </a:solidFill>
                <a:latin typeface="Verdana"/>
                <a:ea typeface="Verdana"/>
                <a:cs typeface="Verdana"/>
                <a:sym typeface="Verdana"/>
              </a:rPr>
              <a:t>Schools Do Teach…</a:t>
            </a:r>
          </a:p>
        </p:txBody>
      </p:sp>
      <p:sp>
        <p:nvSpPr>
          <p:cNvPr id="233" name="Shape 23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dk1"/>
              </a:buClr>
              <a:buSzPct val="100694"/>
              <a:buFont typeface="Arial"/>
              <a:buChar char="•"/>
            </a:pPr>
            <a:r>
              <a:rPr lang="en-US" sz="2400" b="0" i="0" u="none" strike="noStrike" cap="none" baseline="0" dirty="0">
                <a:solidFill>
                  <a:srgbClr val="9D1348"/>
                </a:solidFill>
                <a:latin typeface="Verdana"/>
                <a:ea typeface="Verdana"/>
                <a:cs typeface="Verdana"/>
                <a:sym typeface="Verdana"/>
              </a:rPr>
              <a:t>…that Short Term Memory matters more than connection to culture, context, or reality</a:t>
            </a:r>
          </a:p>
        </p:txBody>
      </p:sp>
      <p:sp>
        <p:nvSpPr>
          <p:cNvPr id="234" name="Shape 234"/>
          <p:cNvSpPr/>
          <p:nvPr/>
        </p:nvSpPr>
        <p:spPr>
          <a:xfrm>
            <a:off x="2581277" y="3048000"/>
            <a:ext cx="4048125" cy="2686051"/>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altLang="en-US" dirty="0" smtClean="0">
                <a:ea typeface="MS PGothic" pitchFamily="34" charset="-128"/>
              </a:rPr>
              <a:t>Instructional Strategies that Work</a:t>
            </a:r>
          </a:p>
        </p:txBody>
      </p:sp>
      <p:sp>
        <p:nvSpPr>
          <p:cNvPr id="2" name="Content Placeholder 1"/>
          <p:cNvSpPr>
            <a:spLocks noGrp="1"/>
          </p:cNvSpPr>
          <p:nvPr>
            <p:ph idx="1"/>
          </p:nvPr>
        </p:nvSpPr>
        <p:spPr/>
        <p:txBody>
          <a:bodyPr/>
          <a:lstStyle/>
          <a:p>
            <a:pPr>
              <a:buFont typeface="Arial"/>
              <a:buChar char="•"/>
            </a:pPr>
            <a:r>
              <a:rPr lang="en-US" dirty="0" smtClean="0"/>
              <a:t>Curriculum integration</a:t>
            </a:r>
          </a:p>
          <a:p>
            <a:pPr>
              <a:buFont typeface="Arial"/>
              <a:buChar char="•"/>
            </a:pPr>
            <a:r>
              <a:rPr lang="en-US" dirty="0" smtClean="0"/>
              <a:t>Problem-based learning</a:t>
            </a:r>
          </a:p>
          <a:p>
            <a:pPr>
              <a:buFont typeface="Arial"/>
              <a:buChar char="•"/>
            </a:pPr>
            <a:r>
              <a:rPr lang="en-US" dirty="0" smtClean="0"/>
              <a:t>Challenge-based learning</a:t>
            </a:r>
          </a:p>
          <a:p>
            <a:pPr>
              <a:buFont typeface="Arial"/>
              <a:buChar char="•"/>
            </a:pPr>
            <a:r>
              <a:rPr lang="en-US" dirty="0" smtClean="0"/>
              <a:t>Constructivism</a:t>
            </a:r>
          </a:p>
          <a:p>
            <a:pPr>
              <a:buFont typeface="Arial"/>
              <a:buChar char="•"/>
            </a:pPr>
            <a:r>
              <a:rPr lang="en-US" dirty="0" smtClean="0"/>
              <a:t>Creativity</a:t>
            </a:r>
          </a:p>
          <a:p>
            <a:pPr>
              <a:buFont typeface="Arial"/>
              <a:buChar char="•"/>
            </a:pPr>
            <a:r>
              <a:rPr lang="en-US" dirty="0" smtClean="0"/>
              <a:t>Critical thinking</a:t>
            </a:r>
          </a:p>
          <a:p>
            <a:pPr>
              <a:buFont typeface="Arial"/>
              <a:buChar char="•"/>
            </a:pPr>
            <a:r>
              <a:rPr lang="en-US" dirty="0" smtClean="0"/>
              <a:t>Flipped learning</a:t>
            </a:r>
          </a:p>
          <a:p>
            <a:pPr>
              <a:buFont typeface="Arial"/>
              <a:buChar char="•"/>
            </a:pPr>
            <a:endParaRPr lang="en-US" dirty="0"/>
          </a:p>
        </p:txBody>
      </p:sp>
    </p:spTree>
    <p:extLst>
      <p:ext uri="{BB962C8B-B14F-4D97-AF65-F5344CB8AC3E}">
        <p14:creationId xmlns:p14="http://schemas.microsoft.com/office/powerpoint/2010/main" val="44969363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p>
            <a:r>
              <a:rPr lang="en-US" dirty="0" smtClean="0"/>
              <a:t>Sal Kahn &amp; Carol </a:t>
            </a:r>
            <a:r>
              <a:rPr lang="en-US" dirty="0" err="1" smtClean="0"/>
              <a:t>Dweck</a:t>
            </a:r>
            <a:r>
              <a:rPr lang="en-US" dirty="0" smtClean="0"/>
              <a:t>: Challenge-based Learning and the Growth Mindset</a:t>
            </a:r>
            <a:endParaRPr lang="en-US" dirty="0"/>
          </a:p>
        </p:txBody>
      </p:sp>
      <p:sp>
        <p:nvSpPr>
          <p:cNvPr id="3" name="TextBox 2"/>
          <p:cNvSpPr txBox="1"/>
          <p:nvPr/>
        </p:nvSpPr>
        <p:spPr>
          <a:xfrm>
            <a:off x="670726" y="2011918"/>
            <a:ext cx="5094826" cy="523220"/>
          </a:xfrm>
          <a:prstGeom prst="rect">
            <a:avLst/>
          </a:prstGeom>
          <a:noFill/>
        </p:spPr>
        <p:txBody>
          <a:bodyPr wrap="none" rtlCol="0">
            <a:spAutoFit/>
          </a:bodyPr>
          <a:lstStyle/>
          <a:p>
            <a:r>
              <a:rPr lang="en-US" dirty="0">
                <a:hlinkClick r:id="rId3"/>
              </a:rPr>
              <a:t>http://youtu.be/wh0OS4MrN3E</a:t>
            </a:r>
            <a:r>
              <a:rPr lang="en-US" dirty="0"/>
              <a:t> and watch from 00:00 to 02:20</a:t>
            </a:r>
          </a:p>
          <a:p>
            <a:endParaRPr lang="en-US" dirty="0"/>
          </a:p>
        </p:txBody>
      </p:sp>
    </p:spTree>
    <p:extLst>
      <p:ext uri="{BB962C8B-B14F-4D97-AF65-F5344CB8AC3E}">
        <p14:creationId xmlns:p14="http://schemas.microsoft.com/office/powerpoint/2010/main" val="116268588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p:nvPr/>
        </p:nvSpPr>
        <p:spPr>
          <a:xfrm>
            <a:off x="4495800" y="1371601"/>
            <a:ext cx="4530846" cy="3975100"/>
          </a:xfrm>
          <a:prstGeom prst="rect">
            <a:avLst/>
          </a:prstGeom>
          <a:blipFill>
            <a:blip r:embed="rId3"/>
            <a:stretch>
              <a:fillRect/>
            </a:stretch>
          </a:blipFill>
        </p:spPr>
      </p:sp>
      <p:sp>
        <p:nvSpPr>
          <p:cNvPr id="532" name="Shape 532"/>
          <p:cNvSpPr/>
          <p:nvPr/>
        </p:nvSpPr>
        <p:spPr>
          <a:xfrm rot="957307">
            <a:off x="2340209" y="1615039"/>
            <a:ext cx="2406180" cy="1840451"/>
          </a:xfrm>
          <a:prstGeom prst="bentArrow">
            <a:avLst>
              <a:gd name="adj1" fmla="val 25000"/>
              <a:gd name="adj2" fmla="val 25533"/>
              <a:gd name="adj3" fmla="val 25545"/>
              <a:gd name="adj4" fmla="val 74688"/>
            </a:avLst>
          </a:prstGeom>
          <a:solidFill>
            <a:schemeClr val="accent1"/>
          </a:solidFill>
          <a:ln w="9525" cap="flat">
            <a:solidFill>
              <a:schemeClr val="dk1"/>
            </a:solidFill>
            <a:prstDash val="solid"/>
            <a:round/>
            <a:headEnd type="none" w="med" len="med"/>
            <a:tailEnd type="none" w="med" len="med"/>
          </a:ln>
        </p:spPr>
        <p:txBody>
          <a:bodyPr lIns="91425" tIns="45700" rIns="91425" bIns="45700" anchor="t" anchorCtr="0">
            <a:noAutofit/>
          </a:bodyPr>
          <a:lstStyle/>
          <a:p>
            <a:endParaRPr/>
          </a:p>
        </p:txBody>
      </p:sp>
      <p:sp>
        <p:nvSpPr>
          <p:cNvPr id="533" name="Shape 53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0" i="0" u="none" strike="noStrike" cap="none" baseline="0" dirty="0" smtClean="0">
                <a:solidFill>
                  <a:srgbClr val="9D1348"/>
                </a:solidFill>
                <a:latin typeface="Verdana"/>
                <a:ea typeface="Verdana"/>
                <a:cs typeface="Verdana"/>
                <a:sym typeface="Verdana"/>
              </a:rPr>
              <a:t>We can challenge them in so many ways </a:t>
            </a:r>
            <a:r>
              <a:rPr lang="en-US" sz="3200" b="0" i="1" u="none" strike="noStrike" cap="none" baseline="0" dirty="0" smtClean="0">
                <a:solidFill>
                  <a:srgbClr val="9D1348"/>
                </a:solidFill>
                <a:latin typeface="Verdana"/>
                <a:ea typeface="Verdana"/>
                <a:cs typeface="Verdana"/>
                <a:sym typeface="Verdana"/>
              </a:rPr>
              <a:t>in their own space</a:t>
            </a:r>
            <a:r>
              <a:rPr lang="en-US" sz="3200" b="0" i="1" dirty="0" smtClean="0">
                <a:solidFill>
                  <a:srgbClr val="9D1348"/>
                </a:solidFill>
                <a:latin typeface="Verdana"/>
                <a:ea typeface="Verdana"/>
                <a:cs typeface="Verdana"/>
                <a:sym typeface="Verdana"/>
              </a:rPr>
              <a:t>!</a:t>
            </a:r>
            <a:endParaRPr lang="en-US" sz="3200" b="0" i="0" u="none" strike="noStrike" cap="none" baseline="0" dirty="0">
              <a:solidFill>
                <a:srgbClr val="9D1348"/>
              </a:solidFill>
              <a:latin typeface="Verdana"/>
              <a:ea typeface="Verdana"/>
              <a:cs typeface="Verdana"/>
              <a:sym typeface="Verdana"/>
            </a:endParaRPr>
          </a:p>
        </p:txBody>
      </p:sp>
      <p:sp>
        <p:nvSpPr>
          <p:cNvPr id="534" name="Shape 534"/>
          <p:cNvSpPr/>
          <p:nvPr/>
        </p:nvSpPr>
        <p:spPr>
          <a:xfrm>
            <a:off x="228602" y="3048000"/>
            <a:ext cx="4109013" cy="3246120"/>
          </a:xfrm>
          <a:prstGeom prst="rect">
            <a:avLst/>
          </a:prstGeom>
          <a:blipFill>
            <a:blip r:embed="rId4" cstate="email">
              <a:extLst>
                <a:ext uri="{28A0092B-C50C-407E-A947-70E740481C1C}">
                  <a14:useLocalDpi xmlns:a14="http://schemas.microsoft.com/office/drawing/2010/main"/>
                </a:ext>
              </a:extLst>
            </a:blip>
            <a:stretch>
              <a:fillRect/>
            </a:stretch>
          </a:blipFill>
        </p:spPr>
      </p:sp>
      <p:sp>
        <p:nvSpPr>
          <p:cNvPr id="6" name="Shape 533"/>
          <p:cNvSpPr txBox="1">
            <a:spLocks/>
          </p:cNvSpPr>
          <p:nvPr/>
        </p:nvSpPr>
        <p:spPr>
          <a:xfrm>
            <a:off x="4952999" y="5277309"/>
            <a:ext cx="3787274"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1pPr>
            <a:lvl2pPr marL="0" marR="0" indent="0" algn="l" rtl="0">
              <a:lnSpc>
                <a:spcPct val="100000"/>
              </a:lnSpc>
              <a:spcBef>
                <a:spcPts val="0"/>
              </a:spcBef>
              <a:spcAft>
                <a:spcPts val="0"/>
              </a:spcAft>
              <a:buNone/>
              <a:defRPr sz="3200" b="0" i="0" u="none" strike="noStrike" cap="none" baseline="0">
                <a:solidFill>
                  <a:srgbClr val="205F9F"/>
                </a:solidFill>
                <a:latin typeface="Verdana"/>
                <a:ea typeface="Verdana"/>
                <a:cs typeface="Verdana"/>
                <a:sym typeface="Verdana"/>
                <a:rtl val="0"/>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pPr algn="ctr">
              <a:buSzPct val="25000"/>
            </a:pPr>
            <a:endParaRPr lang="en-US" dirty="0">
              <a:solidFill>
                <a:srgbClr val="9D1348"/>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1"/>
                                        </p:tgtEl>
                                        <p:attrNameLst>
                                          <p:attrName>style.visibility</p:attrName>
                                        </p:attrNameLst>
                                      </p:cBhvr>
                                      <p:to>
                                        <p:strVal val="visible"/>
                                      </p:to>
                                    </p:set>
                                    <p:animEffect transition="in" filter="fade">
                                      <p:cBhvr>
                                        <p:cTn id="11" dur="1000"/>
                                        <p:tgtEl>
                                          <p:spTgt spid="531"/>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C’s of Social Media</a:t>
            </a:r>
            <a:endParaRPr lang="en-US" dirty="0"/>
          </a:p>
        </p:txBody>
      </p:sp>
      <p:sp>
        <p:nvSpPr>
          <p:cNvPr id="58370" name="Slide Number Placeholder 1"/>
          <p:cNvSpPr>
            <a:spLocks noGrp="1"/>
          </p:cNvSpPr>
          <p:nvPr>
            <p:ph type="sldNum" sz="quarter" idx="4294967295"/>
          </p:nvPr>
        </p:nvSpPr>
        <p:spPr>
          <a:xfrm>
            <a:off x="0" y="6546850"/>
            <a:ext cx="33178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Verdana" pitchFamily="34" charset="0"/>
                <a:ea typeface="ＭＳ Ｐゴシック" pitchFamily="34" charset="-128"/>
              </a:defRPr>
            </a:lvl1pPr>
            <a:lvl2pPr marL="742950" indent="-285750" eaLnBrk="0" hangingPunct="0">
              <a:defRPr sz="1000" b="1">
                <a:solidFill>
                  <a:schemeClr val="tx1"/>
                </a:solidFill>
                <a:latin typeface="Verdana" pitchFamily="34" charset="0"/>
                <a:ea typeface="ＭＳ Ｐゴシック" pitchFamily="34" charset="-128"/>
              </a:defRPr>
            </a:lvl2pPr>
            <a:lvl3pPr marL="1143000" indent="-228600" eaLnBrk="0" hangingPunct="0">
              <a:defRPr sz="1000" b="1">
                <a:solidFill>
                  <a:schemeClr val="tx1"/>
                </a:solidFill>
                <a:latin typeface="Verdana" pitchFamily="34" charset="0"/>
                <a:ea typeface="ＭＳ Ｐゴシック" pitchFamily="34" charset="-128"/>
              </a:defRPr>
            </a:lvl3pPr>
            <a:lvl4pPr marL="1600200" indent="-228600" eaLnBrk="0" hangingPunct="0">
              <a:defRPr sz="1000" b="1">
                <a:solidFill>
                  <a:schemeClr val="tx1"/>
                </a:solidFill>
                <a:latin typeface="Verdana" pitchFamily="34" charset="0"/>
                <a:ea typeface="ＭＳ Ｐゴシック" pitchFamily="34" charset="-128"/>
              </a:defRPr>
            </a:lvl4pPr>
            <a:lvl5pPr marL="2057400" indent="-228600" eaLnBrk="0" hangingPunct="0">
              <a:defRPr sz="1000" b="1">
                <a:solidFill>
                  <a:schemeClr val="tx1"/>
                </a:solidFill>
                <a:latin typeface="Verdana" pitchFamily="34" charset="0"/>
                <a:ea typeface="ＭＳ Ｐゴシック" pitchFamily="34" charset="-128"/>
              </a:defRPr>
            </a:lvl5pPr>
            <a:lvl6pPr marL="2514600" indent="-228600" eaLnBrk="0" fontAlgn="base" hangingPunct="0">
              <a:spcBef>
                <a:spcPct val="50000"/>
              </a:spcBef>
              <a:spcAft>
                <a:spcPct val="0"/>
              </a:spcAft>
              <a:defRPr sz="1000" b="1">
                <a:solidFill>
                  <a:schemeClr val="tx1"/>
                </a:solidFill>
                <a:latin typeface="Verdana" pitchFamily="34" charset="0"/>
                <a:ea typeface="ＭＳ Ｐゴシック" pitchFamily="34" charset="-128"/>
              </a:defRPr>
            </a:lvl6pPr>
            <a:lvl7pPr marL="2971800" indent="-228600" eaLnBrk="0" fontAlgn="base" hangingPunct="0">
              <a:spcBef>
                <a:spcPct val="50000"/>
              </a:spcBef>
              <a:spcAft>
                <a:spcPct val="0"/>
              </a:spcAft>
              <a:defRPr sz="1000" b="1">
                <a:solidFill>
                  <a:schemeClr val="tx1"/>
                </a:solidFill>
                <a:latin typeface="Verdana" pitchFamily="34" charset="0"/>
                <a:ea typeface="ＭＳ Ｐゴシック" pitchFamily="34" charset="-128"/>
              </a:defRPr>
            </a:lvl7pPr>
            <a:lvl8pPr marL="3429000" indent="-228600" eaLnBrk="0" fontAlgn="base" hangingPunct="0">
              <a:spcBef>
                <a:spcPct val="50000"/>
              </a:spcBef>
              <a:spcAft>
                <a:spcPct val="0"/>
              </a:spcAft>
              <a:defRPr sz="1000" b="1">
                <a:solidFill>
                  <a:schemeClr val="tx1"/>
                </a:solidFill>
                <a:latin typeface="Verdana" pitchFamily="34" charset="0"/>
                <a:ea typeface="ＭＳ Ｐゴシック" pitchFamily="34" charset="-128"/>
              </a:defRPr>
            </a:lvl8pPr>
            <a:lvl9pPr marL="3886200" indent="-228600" eaLnBrk="0" fontAlgn="base" hangingPunct="0">
              <a:spcBef>
                <a:spcPct val="50000"/>
              </a:spcBef>
              <a:spcAft>
                <a:spcPct val="0"/>
              </a:spcAft>
              <a:defRPr sz="1000" b="1">
                <a:solidFill>
                  <a:schemeClr val="tx1"/>
                </a:solidFill>
                <a:latin typeface="Verdana" pitchFamily="34" charset="0"/>
                <a:ea typeface="ＭＳ Ｐゴシック" pitchFamily="34" charset="-128"/>
              </a:defRPr>
            </a:lvl9pPr>
          </a:lstStyle>
          <a:p>
            <a:pPr eaLnBrk="1" hangingPunct="1"/>
            <a:fld id="{119E809B-E9BD-4D2F-BF29-1AA011C6F376}" type="slidenum">
              <a:rPr lang="en-GB" altLang="en-US" sz="900" b="0">
                <a:solidFill>
                  <a:schemeClr val="bg1"/>
                </a:solidFill>
              </a:rPr>
              <a:pPr eaLnBrk="1" hangingPunct="1"/>
              <a:t>73</a:t>
            </a:fld>
            <a:r>
              <a:rPr lang="en-GB" altLang="en-US" sz="900" b="0">
                <a:solidFill>
                  <a:schemeClr val="bg1"/>
                </a:solidFill>
              </a:rPr>
              <a:t> </a:t>
            </a:r>
          </a:p>
        </p:txBody>
      </p:sp>
      <p:pic>
        <p:nvPicPr>
          <p:cNvPr id="5837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388" y="1524000"/>
            <a:ext cx="9056687"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4777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Dangers of Web 3.0?</a:t>
            </a:r>
            <a:endParaRPr lang="en-US" dirty="0"/>
          </a:p>
        </p:txBody>
      </p:sp>
      <p:sp>
        <p:nvSpPr>
          <p:cNvPr id="4" name="Rectangle 3"/>
          <p:cNvSpPr/>
          <p:nvPr/>
        </p:nvSpPr>
        <p:spPr>
          <a:xfrm>
            <a:off x="685800" y="1828800"/>
            <a:ext cx="7777991" cy="2646878"/>
          </a:xfrm>
          <a:prstGeom prst="rect">
            <a:avLst/>
          </a:prstGeom>
          <a:noFill/>
        </p:spPr>
        <p:txBody>
          <a:bodyPr wrap="none" lIns="91440" tIns="45720" rIns="91440" bIns="45720">
            <a:spAutoFit/>
          </a:bodyPr>
          <a:lstStyle/>
          <a:p>
            <a:pPr algn="ctr"/>
            <a:r>
              <a:rPr lang="en-US" sz="1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innerShdw blurRad="63500" dist="50800" dir="13500000">
                    <a:prstClr val="black">
                      <a:alpha val="50000"/>
                    </a:prstClr>
                  </a:innerShdw>
                </a:effectLst>
                <a:latin typeface="Baoli SC Regular"/>
                <a:cs typeface="Baoli SC Regular"/>
              </a:rPr>
              <a:t>Web 3.0</a:t>
            </a:r>
            <a:endParaRPr lang="en-US" sz="1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innerShdw blurRad="63500" dist="50800" dir="13500000">
                  <a:prstClr val="black">
                    <a:alpha val="50000"/>
                  </a:prstClr>
                </a:innerShdw>
              </a:effectLst>
              <a:latin typeface="Baoli SC Regular"/>
              <a:cs typeface="Baoli SC Regular"/>
            </a:endParaRPr>
          </a:p>
        </p:txBody>
      </p:sp>
    </p:spTree>
    <p:extLst>
      <p:ext uri="{BB962C8B-B14F-4D97-AF65-F5344CB8AC3E}">
        <p14:creationId xmlns:p14="http://schemas.microsoft.com/office/powerpoint/2010/main" val="314995287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Verdana" charset="0"/>
                <a:ea typeface="ＭＳ Ｐゴシック" charset="0"/>
              </a:rPr>
              <a:t>Filter Bubbles</a:t>
            </a:r>
          </a:p>
        </p:txBody>
      </p:sp>
      <p:pic>
        <p:nvPicPr>
          <p:cNvPr id="43010" name="Picture 5" descr="http://img.scoop.it/7J26VXhqqTOif-qj519uTzl72eJkfbmt4t8yenImKBVaiQDB_Rd1H6kmuBWtceBJ"/>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71600" y="1066800"/>
            <a:ext cx="6477000" cy="5097547"/>
          </a:xfrm>
          <a:noFill/>
        </p:spPr>
      </p:pic>
    </p:spTree>
    <p:extLst>
      <p:ext uri="{BB962C8B-B14F-4D97-AF65-F5344CB8AC3E}">
        <p14:creationId xmlns:p14="http://schemas.microsoft.com/office/powerpoint/2010/main" val="408523830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3338" y="-14288"/>
            <a:ext cx="7772401" cy="1066801"/>
          </a:xfrm>
        </p:spPr>
        <p:txBody>
          <a:bodyPr/>
          <a:lstStyle/>
          <a:p>
            <a:r>
              <a:rPr lang="en-US" dirty="0" smtClean="0">
                <a:latin typeface="Verdana" charset="0"/>
                <a:ea typeface="ＭＳ Ｐゴシック" charset="0"/>
              </a:rPr>
              <a:t>The Semantic Web: Buying a Watch</a:t>
            </a:r>
            <a:endParaRPr lang="en-US" dirty="0">
              <a:latin typeface="Verdana" charset="0"/>
              <a:ea typeface="ＭＳ Ｐゴシック" charset="0"/>
            </a:endParaRPr>
          </a:p>
        </p:txBody>
      </p:sp>
      <p:pic>
        <p:nvPicPr>
          <p:cNvPr id="686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371600"/>
            <a:ext cx="8763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43658061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96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1313" y="3657600"/>
            <a:ext cx="2452687"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 name="Rectangle 3"/>
          <p:cNvSpPr>
            <a:spLocks noChangeArrowheads="1"/>
          </p:cNvSpPr>
          <p:nvPr/>
        </p:nvSpPr>
        <p:spPr bwMode="auto">
          <a:xfrm>
            <a:off x="6691313" y="3657600"/>
            <a:ext cx="2452687" cy="2932113"/>
          </a:xfrm>
          <a:prstGeom prst="rect">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9645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3572" t="10120" b="4167"/>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06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4191000"/>
            <a:ext cx="2514600"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 name="Rectangle 5"/>
          <p:cNvSpPr>
            <a:spLocks noChangeArrowheads="1"/>
          </p:cNvSpPr>
          <p:nvPr/>
        </p:nvSpPr>
        <p:spPr bwMode="auto">
          <a:xfrm>
            <a:off x="5715000" y="4191000"/>
            <a:ext cx="2452688" cy="2590800"/>
          </a:xfrm>
          <a:prstGeom prst="rect">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74446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2232"/>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 name="Rectangle 3"/>
          <p:cNvSpPr>
            <a:spLocks noChangeArrowheads="1"/>
          </p:cNvSpPr>
          <p:nvPr/>
        </p:nvSpPr>
        <p:spPr bwMode="auto">
          <a:xfrm>
            <a:off x="5715000" y="1143000"/>
            <a:ext cx="2452688" cy="2057400"/>
          </a:xfrm>
          <a:prstGeom prst="rect">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690809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Verdana" charset="0"/>
                <a:ea typeface="ＭＳ Ｐゴシック" charset="0"/>
              </a:rPr>
              <a:t>Divergent (Lateral) Thinking: How Many Piano Tuners Are In Chicago?</a:t>
            </a:r>
          </a:p>
        </p:txBody>
      </p:sp>
      <p:pic>
        <p:nvPicPr>
          <p:cNvPr id="68610" name="Picture 1" descr="How many piano tuners are there in the entire world?"/>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2738364" y="2189677"/>
            <a:ext cx="3810000" cy="2857500"/>
          </a:xfrm>
          <a:noFill/>
        </p:spPr>
      </p:pic>
    </p:spTree>
    <p:extLst>
      <p:ext uri="{BB962C8B-B14F-4D97-AF65-F5344CB8AC3E}">
        <p14:creationId xmlns:p14="http://schemas.microsoft.com/office/powerpoint/2010/main" val="118846019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l="7143" t="7738" b="4167"/>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270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716338"/>
            <a:ext cx="3022600" cy="215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ctangle 4"/>
          <p:cNvSpPr>
            <a:spLocks noChangeArrowheads="1"/>
          </p:cNvSpPr>
          <p:nvPr/>
        </p:nvSpPr>
        <p:spPr bwMode="auto">
          <a:xfrm>
            <a:off x="5029200" y="3716338"/>
            <a:ext cx="2590800" cy="2379662"/>
          </a:xfrm>
          <a:prstGeom prst="rect">
            <a:avLst/>
          </a:prstGeom>
          <a:noFill/>
          <a:ln w="25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171149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938" y="0"/>
            <a:ext cx="7772400" cy="1066800"/>
          </a:xfrm>
        </p:spPr>
        <p:txBody>
          <a:bodyPr/>
          <a:lstStyle/>
          <a:p>
            <a:r>
              <a:rPr lang="en-US">
                <a:latin typeface="Verdana" charset="0"/>
                <a:ea typeface="ＭＳ Ｐゴシック" charset="0"/>
              </a:rPr>
              <a:t>Surrounded By Information</a:t>
            </a:r>
          </a:p>
        </p:txBody>
      </p:sp>
      <p:pic>
        <p:nvPicPr>
          <p:cNvPr id="51202" name="Picture 2" descr="http://www.insightfulpresentations.com/wp-content/uploads/2011/05/Filter-Bubble.pn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85800" y="1779588"/>
            <a:ext cx="7772400" cy="4365625"/>
          </a:xfrm>
        </p:spPr>
      </p:pic>
    </p:spTree>
    <p:extLst>
      <p:ext uri="{BB962C8B-B14F-4D97-AF65-F5344CB8AC3E}">
        <p14:creationId xmlns:p14="http://schemas.microsoft.com/office/powerpoint/2010/main" val="180660133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8575" y="0"/>
            <a:ext cx="7772400" cy="1066800"/>
          </a:xfrm>
        </p:spPr>
        <p:txBody>
          <a:bodyPr/>
          <a:lstStyle/>
          <a:p>
            <a:r>
              <a:rPr lang="en-US">
                <a:latin typeface="Verdana" charset="0"/>
                <a:ea typeface="ＭＳ Ｐゴシック" charset="0"/>
              </a:rPr>
              <a:t>You Determine Preferences</a:t>
            </a:r>
          </a:p>
        </p:txBody>
      </p:sp>
      <p:pic>
        <p:nvPicPr>
          <p:cNvPr id="52226" name="Picture 2" descr="http://www.kidsil.net/wp-content/uploads/2011/05/filter-bubble.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905000" y="1752600"/>
            <a:ext cx="5239415" cy="4152900"/>
          </a:xfrm>
        </p:spPr>
      </p:pic>
    </p:spTree>
    <p:extLst>
      <p:ext uri="{BB962C8B-B14F-4D97-AF65-F5344CB8AC3E}">
        <p14:creationId xmlns:p14="http://schemas.microsoft.com/office/powerpoint/2010/main" val="346413389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7938" y="3175"/>
            <a:ext cx="7772401" cy="1066800"/>
          </a:xfrm>
        </p:spPr>
        <p:txBody>
          <a:bodyPr/>
          <a:lstStyle/>
          <a:p>
            <a:r>
              <a:rPr lang="en-US">
                <a:latin typeface="Verdana" charset="0"/>
                <a:ea typeface="ＭＳ Ｐゴシック" charset="0"/>
              </a:rPr>
              <a:t>Who Determines Relevance?</a:t>
            </a:r>
          </a:p>
        </p:txBody>
      </p:sp>
      <p:pic>
        <p:nvPicPr>
          <p:cNvPr id="53250" name="Picture 2" descr="http://www.thematchfactory.com/wp-content/uploads/2011/05/jk_filterbubble-infographic-540x540.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209800" y="1600200"/>
            <a:ext cx="4724400" cy="4724400"/>
          </a:xfrm>
        </p:spPr>
      </p:pic>
    </p:spTree>
    <p:extLst>
      <p:ext uri="{BB962C8B-B14F-4D97-AF65-F5344CB8AC3E}">
        <p14:creationId xmlns:p14="http://schemas.microsoft.com/office/powerpoint/2010/main" val="423997893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1113" y="17463"/>
            <a:ext cx="7772400" cy="1066800"/>
          </a:xfrm>
        </p:spPr>
        <p:txBody>
          <a:bodyPr/>
          <a:lstStyle/>
          <a:p>
            <a:r>
              <a:rPr lang="en-US">
                <a:latin typeface="Verdana" charset="0"/>
                <a:ea typeface="ＭＳ Ｐゴシック" charset="0"/>
              </a:rPr>
              <a:t>Varied Results</a:t>
            </a:r>
          </a:p>
        </p:txBody>
      </p:sp>
      <p:pic>
        <p:nvPicPr>
          <p:cNvPr id="552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12362" y="1905000"/>
            <a:ext cx="6736238" cy="40059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28851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17463" y="17463"/>
            <a:ext cx="7772400" cy="1066800"/>
          </a:xfrm>
        </p:spPr>
        <p:txBody>
          <a:bodyPr/>
          <a:lstStyle/>
          <a:p>
            <a:r>
              <a:rPr lang="en-US" sz="2800">
                <a:latin typeface="Verdana" charset="0"/>
                <a:ea typeface="ＭＳ Ｐゴシック" charset="0"/>
              </a:rPr>
              <a:t>Balanced Information Diet or Junk Food?</a:t>
            </a:r>
          </a:p>
        </p:txBody>
      </p:sp>
      <p:pic>
        <p:nvPicPr>
          <p:cNvPr id="56322" name="Picture 4" descr="http://www.chicagomag.com/images/2009/January%202009/C0109_JunkFood_01.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2555875"/>
            <a:ext cx="3810000" cy="2813050"/>
          </a:xfrm>
        </p:spPr>
      </p:pic>
      <p:pic>
        <p:nvPicPr>
          <p:cNvPr id="56323" name="Picture 6" descr="http://ppeso.com/wp-content/uploads/2011/03/Balanced_diet_forall.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2032000"/>
            <a:ext cx="3810000" cy="3860800"/>
          </a:xfrm>
        </p:spPr>
      </p:pic>
    </p:spTree>
    <p:extLst>
      <p:ext uri="{BB962C8B-B14F-4D97-AF65-F5344CB8AC3E}">
        <p14:creationId xmlns:p14="http://schemas.microsoft.com/office/powerpoint/2010/main" val="125964574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err="1" smtClean="0">
                <a:latin typeface="Verdana" charset="0"/>
                <a:ea typeface="ＭＳ Ｐゴシック" charset="0"/>
              </a:rPr>
              <a:t>Algo</a:t>
            </a:r>
            <a:r>
              <a:rPr lang="en-US" dirty="0" smtClean="0">
                <a:latin typeface="Verdana" charset="0"/>
                <a:ea typeface="ＭＳ Ｐゴシック" charset="0"/>
              </a:rPr>
              <a:t>-rhythms</a:t>
            </a:r>
            <a:endParaRPr lang="en-US" dirty="0">
              <a:latin typeface="Verdana" charset="0"/>
              <a:ea typeface="ＭＳ Ｐゴシック" charset="0"/>
            </a:endParaRPr>
          </a:p>
        </p:txBody>
      </p:sp>
      <p:pic>
        <p:nvPicPr>
          <p:cNvPr id="5734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933450" y="2778125"/>
            <a:ext cx="3314700" cy="2368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0"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95850" y="2778125"/>
            <a:ext cx="3314700" cy="2368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621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4"/>
          <p:cNvSpPr>
            <a:spLocks noGrp="1"/>
          </p:cNvSpPr>
          <p:nvPr>
            <p:ph type="title"/>
          </p:nvPr>
        </p:nvSpPr>
        <p:spPr/>
        <p:txBody>
          <a:bodyPr/>
          <a:lstStyle/>
          <a:p>
            <a:r>
              <a:rPr lang="en-US">
                <a:latin typeface="Verdana" charset="0"/>
                <a:ea typeface="ＭＳ Ｐゴシック" charset="0"/>
              </a:rPr>
              <a:t>Desired Filters</a:t>
            </a:r>
          </a:p>
        </p:txBody>
      </p:sp>
      <p:pic>
        <p:nvPicPr>
          <p:cNvPr id="58370" name="Picture 8" descr="http://www.wired.com/images_blogs/epicenter/2011/08/ZiteScreenshot.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noFill/>
        </p:spPr>
      </p:pic>
    </p:spTree>
    <p:extLst>
      <p:ext uri="{BB962C8B-B14F-4D97-AF65-F5344CB8AC3E}">
        <p14:creationId xmlns:p14="http://schemas.microsoft.com/office/powerpoint/2010/main" val="307183187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Verdana" charset="0"/>
                <a:ea typeface="ＭＳ Ｐゴシック" charset="0"/>
              </a:rPr>
              <a:t>Undesired Filters</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2047875"/>
            <a:ext cx="71628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63596888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p:nvPr>
        </p:nvSpPr>
        <p:spPr/>
        <p:txBody>
          <a:bodyPr/>
          <a:lstStyle/>
          <a:p>
            <a:r>
              <a:rPr lang="en-US">
                <a:latin typeface="Verdana" charset="0"/>
                <a:ea typeface="ＭＳ Ｐゴシック" charset="0"/>
              </a:rPr>
              <a:t>We</a:t>
            </a:r>
            <a:r>
              <a:rPr lang="ja-JP" altLang="en-US">
                <a:latin typeface="Verdana" charset="0"/>
                <a:ea typeface="ＭＳ Ｐゴシック" charset="0"/>
              </a:rPr>
              <a:t>’</a:t>
            </a:r>
            <a:r>
              <a:rPr lang="en-US" altLang="ja-JP">
                <a:latin typeface="Verdana" charset="0"/>
                <a:ea typeface="ＭＳ Ｐゴシック" charset="0"/>
              </a:rPr>
              <a:t>re Not Alone Anymore</a:t>
            </a:r>
            <a:endParaRPr lang="en-US">
              <a:latin typeface="Verdana" charset="0"/>
              <a:ea typeface="ＭＳ Ｐゴシック" charset="0"/>
            </a:endParaRPr>
          </a:p>
        </p:txBody>
      </p:sp>
      <p:pic>
        <p:nvPicPr>
          <p:cNvPr id="6041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1849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a:latin typeface="Verdana" charset="0"/>
                <a:ea typeface="ＭＳ Ｐゴシック" charset="0"/>
              </a:rPr>
              <a:t>Convergent </a:t>
            </a:r>
            <a:r>
              <a:rPr lang="en-US" dirty="0" smtClean="0">
                <a:latin typeface="Verdana" charset="0"/>
                <a:ea typeface="ＭＳ Ｐゴシック" charset="0"/>
              </a:rPr>
              <a:t>(“Test-taking”) </a:t>
            </a:r>
            <a:r>
              <a:rPr lang="en-US" dirty="0">
                <a:latin typeface="Verdana" charset="0"/>
                <a:ea typeface="ＭＳ Ｐゴシック" charset="0"/>
              </a:rPr>
              <a:t>Thinking:</a:t>
            </a:r>
          </a:p>
        </p:txBody>
      </p:sp>
      <p:sp>
        <p:nvSpPr>
          <p:cNvPr id="3" name="Content Placeholder 2"/>
          <p:cNvSpPr>
            <a:spLocks noGrp="1"/>
          </p:cNvSpPr>
          <p:nvPr>
            <p:ph idx="1"/>
          </p:nvPr>
        </p:nvSpPr>
        <p:spPr>
          <a:xfrm>
            <a:off x="365125" y="1005465"/>
            <a:ext cx="8229600" cy="5066723"/>
          </a:xfrm>
        </p:spPr>
        <p:txBody>
          <a:bodyPr>
            <a:normAutofit fontScale="92500" lnSpcReduction="10000"/>
          </a:bodyPr>
          <a:lstStyle/>
          <a:p>
            <a:r>
              <a:rPr lang="en-US" sz="1500" dirty="0">
                <a:latin typeface="Verdana" charset="0"/>
                <a:ea typeface="ＭＳ Ｐゴシック" charset="0"/>
              </a:rPr>
              <a:t>There are approximately 5,000,000 people living in Chicago.</a:t>
            </a:r>
          </a:p>
          <a:p>
            <a:r>
              <a:rPr lang="en-US" sz="1500" dirty="0">
                <a:latin typeface="Verdana" charset="0"/>
                <a:ea typeface="ＭＳ Ｐゴシック" charset="0"/>
              </a:rPr>
              <a:t>On average, there are two persons in each household in Chicago.</a:t>
            </a:r>
          </a:p>
          <a:p>
            <a:r>
              <a:rPr lang="en-US" sz="1500" dirty="0">
                <a:latin typeface="Verdana" charset="0"/>
                <a:ea typeface="ＭＳ Ｐゴシック" charset="0"/>
              </a:rPr>
              <a:t>Roughly one household in twenty has a piano that is tuned regularly.</a:t>
            </a:r>
          </a:p>
          <a:p>
            <a:r>
              <a:rPr lang="en-US" sz="1500" dirty="0">
                <a:latin typeface="Verdana" charset="0"/>
                <a:ea typeface="ＭＳ Ｐゴシック" charset="0"/>
              </a:rPr>
              <a:t>Pianos that are tuned regularly are tuned on average about once per year.</a:t>
            </a:r>
          </a:p>
          <a:p>
            <a:r>
              <a:rPr lang="en-US" sz="1500" dirty="0">
                <a:latin typeface="Verdana" charset="0"/>
                <a:ea typeface="ＭＳ Ｐゴシック" charset="0"/>
              </a:rPr>
              <a:t>It takes a piano tuner about two hours to tune a piano, including travel time.</a:t>
            </a:r>
          </a:p>
          <a:p>
            <a:r>
              <a:rPr lang="en-US" sz="1500" dirty="0">
                <a:latin typeface="Verdana" charset="0"/>
                <a:ea typeface="ＭＳ Ｐゴシック" charset="0"/>
              </a:rPr>
              <a:t>Each piano tuner works eight hours in a day, five days in a week, and 50 weeks in a year.</a:t>
            </a:r>
          </a:p>
          <a:p>
            <a:pPr>
              <a:buFontTx/>
              <a:buNone/>
            </a:pPr>
            <a:endParaRPr lang="en-US" sz="1500" dirty="0">
              <a:latin typeface="Verdana" charset="0"/>
              <a:ea typeface="ＭＳ Ｐゴシック" charset="0"/>
            </a:endParaRPr>
          </a:p>
          <a:p>
            <a:r>
              <a:rPr lang="en-US" sz="1500" dirty="0">
                <a:latin typeface="Verdana" charset="0"/>
                <a:ea typeface="ＭＳ Ｐゴシック" charset="0"/>
              </a:rPr>
              <a:t>From these assumptions we can compute that the number of piano tunings in a single year in Chicago is __________.</a:t>
            </a:r>
          </a:p>
          <a:p>
            <a:r>
              <a:rPr lang="en-US" sz="1500" dirty="0" smtClean="0">
                <a:latin typeface="Verdana" charset="0"/>
                <a:ea typeface="ＭＳ Ｐゴシック" charset="0"/>
              </a:rPr>
              <a:t>(</a:t>
            </a:r>
            <a:r>
              <a:rPr lang="en-US" sz="1500" dirty="0">
                <a:latin typeface="Verdana" charset="0"/>
                <a:ea typeface="ＭＳ Ｐゴシック" charset="0"/>
              </a:rPr>
              <a:t>5,000,000 persons in Chicago) / (2 persons/household) × (1 piano/20 households) × (1 piano tuning per piano per year) = 125,000 piano tunings per year in Chicago</a:t>
            </a:r>
          </a:p>
          <a:p>
            <a:r>
              <a:rPr lang="en-US" sz="1500" dirty="0">
                <a:latin typeface="Verdana" charset="0"/>
                <a:ea typeface="ＭＳ Ｐゴシック" charset="0"/>
              </a:rPr>
              <a:t>And we can similarly calculate that the average piano tuner performs _____ tunings per year.</a:t>
            </a:r>
          </a:p>
          <a:p>
            <a:r>
              <a:rPr lang="en-US" sz="1500" dirty="0">
                <a:latin typeface="Verdana" charset="0"/>
                <a:ea typeface="ＭＳ Ｐゴシック" charset="0"/>
              </a:rPr>
              <a:t>(50 weeks/year)×(5 days/week)×(8 hours/day)×(1 piano tuning per 2 hours per piano tuner) = 1000 piano tunings per year per piano tuner.</a:t>
            </a:r>
          </a:p>
          <a:p>
            <a:r>
              <a:rPr lang="en-US" sz="1500" dirty="0">
                <a:latin typeface="Verdana" charset="0"/>
                <a:ea typeface="ＭＳ Ｐゴシック" charset="0"/>
              </a:rPr>
              <a:t>So, there are approximately _______ piano tuners in Chicago.</a:t>
            </a:r>
          </a:p>
          <a:p>
            <a:r>
              <a:rPr lang="en-US" sz="1500" dirty="0" smtClean="0">
                <a:latin typeface="Verdana" charset="0"/>
                <a:ea typeface="ＭＳ Ｐゴシック" charset="0"/>
              </a:rPr>
              <a:t>(</a:t>
            </a:r>
            <a:r>
              <a:rPr lang="en-US" sz="1500" dirty="0">
                <a:latin typeface="Verdana" charset="0"/>
                <a:ea typeface="ＭＳ Ｐゴシック" charset="0"/>
              </a:rPr>
              <a:t>125,000 piano tuning per year in Chicago) / (1000 piano tunings per year per piano tuner) = 125 piano tuners in Chicago.</a:t>
            </a:r>
          </a:p>
        </p:txBody>
      </p:sp>
    </p:spTree>
    <p:extLst>
      <p:ext uri="{BB962C8B-B14F-4D97-AF65-F5344CB8AC3E}">
        <p14:creationId xmlns:p14="http://schemas.microsoft.com/office/powerpoint/2010/main" val="1063149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Verdana" charset="0"/>
                <a:ea typeface="ＭＳ Ｐゴシック" charset="0"/>
              </a:rPr>
              <a:t>We Are Connected</a:t>
            </a:r>
          </a:p>
        </p:txBody>
      </p:sp>
      <p:pic>
        <p:nvPicPr>
          <p:cNvPr id="61442" name="Picture 2" descr="http://thingsthatmakeyouhappy.com/wp-content/uploads/2011/05/Filter-Bubble.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03610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Verdana" charset="0"/>
                <a:ea typeface="ＭＳ Ｐゴシック" charset="0"/>
              </a:rPr>
              <a:t>School: The Ultimate Filter Bubble?</a:t>
            </a:r>
          </a:p>
        </p:txBody>
      </p:sp>
      <p:pic>
        <p:nvPicPr>
          <p:cNvPr id="63490" name="Picture 2" descr="http://2.bp.blogspot.com/_v5c8j9NU7C0/TCIRsMSZIjI/AAAAAAAAAQs/aHqxoMXH6nM/s1600/Student+Picture+Blogs+14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noFill/>
        </p:spPr>
      </p:pic>
    </p:spTree>
    <p:extLst>
      <p:ext uri="{BB962C8B-B14F-4D97-AF65-F5344CB8AC3E}">
        <p14:creationId xmlns:p14="http://schemas.microsoft.com/office/powerpoint/2010/main" val="105786539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atin typeface="Verdana" charset="0"/>
                <a:ea typeface="ＭＳ Ｐゴシック" charset="0"/>
              </a:rPr>
              <a:t>Web of 1</a:t>
            </a:r>
          </a:p>
        </p:txBody>
      </p:sp>
      <p:pic>
        <p:nvPicPr>
          <p:cNvPr id="6246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27012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6" descr="http://douggeivett.files.wordpress.com/2008/07/question-mark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8624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40"/>
          <p:cNvSpPr/>
          <p:nvPr/>
        </p:nvSpPr>
        <p:spPr>
          <a:xfrm>
            <a:off x="1600202" y="1762008"/>
            <a:ext cx="6172199" cy="360654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dirty="0">
                <a:solidFill>
                  <a:schemeClr val="tx2"/>
                </a:solidFill>
              </a:rPr>
              <a:t>Thank you</a:t>
            </a:r>
            <a:r>
              <a:rPr lang="en-US" sz="4800" b="1" dirty="0" smtClean="0">
                <a:solidFill>
                  <a:schemeClr val="tx2"/>
                </a:solidFill>
              </a:rPr>
              <a:t>!</a:t>
            </a: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endParaRPr lang="en-US" sz="2800" b="1" dirty="0" smtClean="0">
              <a:solidFill>
                <a:schemeClr val="tx2"/>
              </a:solidFill>
            </a:endParaRP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r>
              <a:rPr lang="en-US" sz="2400" dirty="0">
                <a:solidFill>
                  <a:schemeClr val="dk1"/>
                </a:solidFill>
              </a:rPr>
              <a:t>Rob Kadel, Ph.D</a:t>
            </a:r>
            <a:r>
              <a:rPr lang="en-US" sz="2400" dirty="0" smtClean="0">
                <a:solidFill>
                  <a:schemeClr val="dk1"/>
                </a:solidFill>
              </a:rPr>
              <a:t>.</a:t>
            </a:r>
          </a:p>
          <a:p>
            <a:pPr marL="0" marR="0" lvl="0" indent="0" algn="ctr" rtl="0">
              <a:spcBef>
                <a:spcPts val="0"/>
              </a:spcBef>
              <a:spcAft>
                <a:spcPts val="0"/>
              </a:spcAft>
              <a:buSzPct val="25000"/>
              <a:buNone/>
            </a:pPr>
            <a:r>
              <a:rPr lang="en-US" sz="2400" dirty="0" err="1" smtClean="0">
                <a:solidFill>
                  <a:schemeClr val="dk1"/>
                </a:solidFill>
              </a:rPr>
              <a:t>rob.kadel@ucdenver.edu</a:t>
            </a:r>
            <a:endParaRPr lang="en-US" sz="2400" dirty="0">
              <a:solidFill>
                <a:schemeClr val="dk1"/>
              </a:solidFill>
            </a:endParaRPr>
          </a:p>
          <a:p>
            <a:pPr marL="0" marR="0" lvl="0" indent="0" algn="ctr" rtl="0">
              <a:spcBef>
                <a:spcPts val="0"/>
              </a:spcBef>
              <a:spcAft>
                <a:spcPts val="0"/>
              </a:spcAft>
              <a:buSzPct val="25000"/>
              <a:buNone/>
            </a:pPr>
            <a:r>
              <a:rPr lang="en-US" sz="2400" dirty="0">
                <a:solidFill>
                  <a:schemeClr val="dk1"/>
                </a:solidFill>
              </a:rPr>
              <a:t>Twitter: @</a:t>
            </a:r>
            <a:r>
              <a:rPr lang="en-US" sz="2400" dirty="0" smtClean="0">
                <a:solidFill>
                  <a:schemeClr val="dk1"/>
                </a:solidFill>
              </a:rPr>
              <a:t>rkadel42</a:t>
            </a:r>
          </a:p>
          <a:p>
            <a:pPr marL="0" marR="0" lvl="0" indent="0" algn="ctr" rtl="0">
              <a:spcBef>
                <a:spcPts val="0"/>
              </a:spcBef>
              <a:spcAft>
                <a:spcPts val="0"/>
              </a:spcAft>
              <a:buSzPct val="25000"/>
              <a:buNone/>
            </a:pPr>
            <a:r>
              <a:rPr lang="en-US" sz="2400" dirty="0" smtClean="0">
                <a:solidFill>
                  <a:schemeClr val="dk1"/>
                </a:solidFill>
              </a:rPr>
              <a:t>Web: </a:t>
            </a:r>
            <a:r>
              <a:rPr lang="en-US" sz="2400" dirty="0" err="1" smtClean="0">
                <a:solidFill>
                  <a:schemeClr val="dk1"/>
                </a:solidFill>
              </a:rPr>
              <a:t>robkadel.com</a:t>
            </a:r>
            <a:endParaRPr lang="en-US" sz="2400" dirty="0">
              <a:solidFill>
                <a:schemeClr val="dk1"/>
              </a:solidFill>
            </a:endParaRPr>
          </a:p>
        </p:txBody>
      </p:sp>
    </p:spTree>
    <p:extLst>
      <p:ext uri="{BB962C8B-B14F-4D97-AF65-F5344CB8AC3E}">
        <p14:creationId xmlns:p14="http://schemas.microsoft.com/office/powerpoint/2010/main" val="1170486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4435</TotalTime>
  <Words>4681</Words>
  <Application>Microsoft Macintosh PowerPoint</Application>
  <PresentationFormat>On-screen Show (4:3)</PresentationFormat>
  <Paragraphs>402</Paragraphs>
  <Slides>94</Slides>
  <Notes>63</Notes>
  <HiddenSlides>0</HiddenSlides>
  <MMClips>0</MMClips>
  <ScaleCrop>false</ScaleCrop>
  <HeadingPairs>
    <vt:vector size="4" baseType="variant">
      <vt:variant>
        <vt:lpstr>Theme</vt:lpstr>
      </vt:variant>
      <vt:variant>
        <vt:i4>3</vt:i4>
      </vt:variant>
      <vt:variant>
        <vt:lpstr>Slide Titles</vt:lpstr>
      </vt:variant>
      <vt:variant>
        <vt:i4>94</vt:i4>
      </vt:variant>
    </vt:vector>
  </HeadingPairs>
  <TitlesOfParts>
    <vt:vector size="97" baseType="lpstr">
      <vt:lpstr>1_Custom Design</vt:lpstr>
      <vt:lpstr>2_Custom Design</vt:lpstr>
      <vt:lpstr>Custom Design</vt:lpstr>
      <vt:lpstr>PowerPoint Presentation</vt:lpstr>
      <vt:lpstr>Sir Ken Robinson: Divergent Thinking</vt:lpstr>
      <vt:lpstr>Dr. Rob Kadel </vt:lpstr>
      <vt:lpstr>Agenda</vt:lpstr>
      <vt:lpstr>PowerPoint Presentation</vt:lpstr>
      <vt:lpstr>Schools Do Teach</vt:lpstr>
      <vt:lpstr>Schools Do Teach…</vt:lpstr>
      <vt:lpstr>Divergent (Lateral) Thinking: How Many Piano Tuners Are In Chicago?</vt:lpstr>
      <vt:lpstr>Convergent (“Test-taking”) Thinking:</vt:lpstr>
      <vt:lpstr>Schools Do Teach…</vt:lpstr>
      <vt:lpstr>Template Education Questions:</vt:lpstr>
      <vt:lpstr>Solving symptoms   </vt:lpstr>
      <vt:lpstr>Schools do teach: Solving Symptoms</vt:lpstr>
      <vt:lpstr>Solving symptoms   We need more power…</vt:lpstr>
      <vt:lpstr>Schools could teach: Finding (new) Solutions</vt:lpstr>
      <vt:lpstr>Schools Do Teach…</vt:lpstr>
      <vt:lpstr>PowerPoint Presentation</vt:lpstr>
      <vt:lpstr>Memory Test</vt:lpstr>
      <vt:lpstr>Learning Design</vt:lpstr>
      <vt:lpstr>Education 3.0</vt:lpstr>
      <vt:lpstr>We Know (more) About the Brain…</vt:lpstr>
      <vt:lpstr>Pattern Recognition</vt:lpstr>
      <vt:lpstr>Pattern Recognition</vt:lpstr>
      <vt:lpstr>Hidden Patterns</vt:lpstr>
      <vt:lpstr>Hidden Patterns</vt:lpstr>
      <vt:lpstr>Oral Information - Memory</vt:lpstr>
      <vt:lpstr>Oral Information - Memory</vt:lpstr>
      <vt:lpstr>Oral Information - Memory</vt:lpstr>
      <vt:lpstr>Memory</vt:lpstr>
      <vt:lpstr>Dr. John Medina</vt:lpstr>
      <vt:lpstr>Learning Theory / Psychology</vt:lpstr>
      <vt:lpstr>Vygotsky</vt:lpstr>
      <vt:lpstr>Choice Drives Constructivism</vt:lpstr>
      <vt:lpstr>PowerPoint Presentation</vt:lpstr>
      <vt:lpstr>Jack Mezirow: Transformative Learning</vt:lpstr>
      <vt:lpstr>Choice &amp; Motivation in Learning Matter</vt:lpstr>
      <vt:lpstr>Transformational Education (And Technology)</vt:lpstr>
      <vt:lpstr>Putting it all Together (in the future) School of Thought: Simone’s Story</vt:lpstr>
      <vt:lpstr>PowerPoint Presentation</vt:lpstr>
      <vt:lpstr>Are Students Life-ready?</vt:lpstr>
      <vt:lpstr>Schools could teach this…</vt:lpstr>
      <vt:lpstr>PowerPoint Presentation</vt:lpstr>
      <vt:lpstr>How are students learning and interacting outside of school?</vt:lpstr>
      <vt:lpstr>How are students learning and interacting outside of school?</vt:lpstr>
      <vt:lpstr>PowerPoint Presentation</vt:lpstr>
      <vt:lpstr>PowerPoint Presentation</vt:lpstr>
      <vt:lpstr>From Perry Mason…</vt:lpstr>
      <vt:lpstr>To teams of experts</vt:lpstr>
      <vt:lpstr>From Dr. Kildare…</vt:lpstr>
      <vt:lpstr>To teams of professionals</vt:lpstr>
      <vt:lpstr>From Lone Teacher…</vt:lpstr>
      <vt:lpstr>To Lone Teacher…</vt:lpstr>
      <vt:lpstr>Harvard Assessment Seminars</vt:lpstr>
      <vt:lpstr>Social Learning Matters</vt:lpstr>
      <vt:lpstr>Light’s Harvard Assessment Series</vt:lpstr>
      <vt:lpstr>PowerPoint Presentation</vt:lpstr>
      <vt:lpstr>PowerPoint Presentation</vt:lpstr>
      <vt:lpstr>Things to Think About: Ethical Considerations</vt:lpstr>
      <vt:lpstr>Chicago Public Schools: 8 Questions for Every School Principal Before Creating a Social Media Presence</vt:lpstr>
      <vt:lpstr>Des Moines, Iowa (USA): Multiple Social Media Channels</vt:lpstr>
      <vt:lpstr>Your turn!</vt:lpstr>
      <vt:lpstr>Lateral Thinking: So Many Tools to Try…</vt:lpstr>
      <vt:lpstr>Why is it so hard to share learning experiences with students? Typical faculty answer: "Because my content is…"</vt:lpstr>
      <vt:lpstr>Tools are just part of the equation…</vt:lpstr>
      <vt:lpstr>Remember...</vt:lpstr>
      <vt:lpstr>But you are</vt:lpstr>
      <vt:lpstr>PowerPoint Presentation</vt:lpstr>
      <vt:lpstr>Learning ≠ Schooling?</vt:lpstr>
      <vt:lpstr>Learning Today</vt:lpstr>
      <vt:lpstr>Instructional Strategies that Work</vt:lpstr>
      <vt:lpstr>Sal Kahn &amp; Carol Dweck: Challenge-based Learning and the Growth Mindset</vt:lpstr>
      <vt:lpstr>We can challenge them in so many ways in their own space!</vt:lpstr>
      <vt:lpstr>Navigating the C’s of Social Media</vt:lpstr>
      <vt:lpstr>The Dangers of Web 3.0?</vt:lpstr>
      <vt:lpstr>Filter Bubbles</vt:lpstr>
      <vt:lpstr>The Semantic Web: Buying a Watch</vt:lpstr>
      <vt:lpstr>PowerPoint Presentation</vt:lpstr>
      <vt:lpstr>PowerPoint Presentation</vt:lpstr>
      <vt:lpstr>PowerPoint Presentation</vt:lpstr>
      <vt:lpstr>PowerPoint Presentation</vt:lpstr>
      <vt:lpstr>Surrounded By Information</vt:lpstr>
      <vt:lpstr>You Determine Preferences</vt:lpstr>
      <vt:lpstr>Who Determines Relevance?</vt:lpstr>
      <vt:lpstr>Varied Results</vt:lpstr>
      <vt:lpstr>Balanced Information Diet or Junk Food?</vt:lpstr>
      <vt:lpstr>Algo-rhythms</vt:lpstr>
      <vt:lpstr>Desired Filters</vt:lpstr>
      <vt:lpstr>Undesired Filters</vt:lpstr>
      <vt:lpstr>We’re Not Alone Anymore</vt:lpstr>
      <vt:lpstr>We Are Connected</vt:lpstr>
      <vt:lpstr>School: The Ultimate Filter Bubble?</vt:lpstr>
      <vt:lpstr>Web of 1</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Kicking the Box</dc:title>
  <cp:lastModifiedBy>Rob Kadel</cp:lastModifiedBy>
  <cp:revision>155</cp:revision>
  <dcterms:modified xsi:type="dcterms:W3CDTF">2014-11-10T19:32:25Z</dcterms:modified>
</cp:coreProperties>
</file>